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8" r:id="rId3"/>
    <p:sldId id="264" r:id="rId4"/>
    <p:sldId id="307" r:id="rId5"/>
    <p:sldId id="260" r:id="rId6"/>
    <p:sldId id="320" r:id="rId7"/>
    <p:sldId id="286" r:id="rId8"/>
    <p:sldId id="317" r:id="rId9"/>
    <p:sldId id="293" r:id="rId10"/>
    <p:sldId id="295" r:id="rId11"/>
    <p:sldId id="318" r:id="rId12"/>
    <p:sldId id="308" r:id="rId13"/>
    <p:sldId id="310" r:id="rId14"/>
    <p:sldId id="313" r:id="rId15"/>
    <p:sldId id="319" r:id="rId16"/>
    <p:sldId id="315" r:id="rId17"/>
    <p:sldId id="322" r:id="rId18"/>
    <p:sldId id="321" r:id="rId19"/>
    <p:sldId id="316" r:id="rId20"/>
    <p:sldId id="285" r:id="rId21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نمط متوسط 2 - تميي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نمط متوسط 2 - تميي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5413" autoAdjust="0"/>
    <p:restoredTop sz="94629" autoAdjust="0"/>
  </p:normalViewPr>
  <p:slideViewPr>
    <p:cSldViewPr>
      <p:cViewPr varScale="1">
        <p:scale>
          <a:sx n="110" d="100"/>
          <a:sy n="110" d="100"/>
        </p:scale>
        <p:origin x="-160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8EF013-FF59-41F1-94FA-BEE95CE1C09A}" type="doc">
      <dgm:prSet loTypeId="urn:microsoft.com/office/officeart/2005/8/layout/cycle7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pPr rtl="1"/>
          <a:endParaRPr lang="ar-SA"/>
        </a:p>
      </dgm:t>
    </dgm:pt>
    <dgm:pt modelId="{BA5C507D-6597-4BF0-BAF5-4CCC880584C7}">
      <dgm:prSet phldrT="[نص]" custT="1"/>
      <dgm:spPr/>
      <dgm:t>
        <a:bodyPr/>
        <a:lstStyle/>
        <a:p>
          <a:pPr rtl="1"/>
          <a:r>
            <a:rPr lang="ar-SA" sz="1800" b="1" dirty="0" smtClean="0"/>
            <a:t>المعايير - المنهج</a:t>
          </a:r>
          <a:endParaRPr lang="ar-SA" sz="1800" b="1" dirty="0"/>
        </a:p>
      </dgm:t>
    </dgm:pt>
    <dgm:pt modelId="{5560D132-C252-444B-8D61-0C06DC94F5A0}" type="parTrans" cxnId="{A5F2C7F6-C7C3-4022-92F1-B5FE40C55A0F}">
      <dgm:prSet/>
      <dgm:spPr/>
      <dgm:t>
        <a:bodyPr/>
        <a:lstStyle/>
        <a:p>
          <a:pPr rtl="1"/>
          <a:endParaRPr lang="ar-SA"/>
        </a:p>
      </dgm:t>
    </dgm:pt>
    <dgm:pt modelId="{940F9506-170D-40DD-ACCD-C389FC3A661C}" type="sibTrans" cxnId="{A5F2C7F6-C7C3-4022-92F1-B5FE40C55A0F}">
      <dgm:prSet custT="1"/>
      <dgm:spPr/>
      <dgm:t>
        <a:bodyPr/>
        <a:lstStyle/>
        <a:p>
          <a:pPr rtl="1"/>
          <a:endParaRPr lang="ar-SA" sz="1800" b="1"/>
        </a:p>
      </dgm:t>
    </dgm:pt>
    <dgm:pt modelId="{429BC9C7-C27A-4327-A506-399B5CA5B1C3}">
      <dgm:prSet phldrT="[نص]" custT="1"/>
      <dgm:spPr/>
      <dgm:t>
        <a:bodyPr/>
        <a:lstStyle/>
        <a:p>
          <a:pPr rtl="1"/>
          <a:r>
            <a:rPr lang="ar-SA" sz="1800" b="1" dirty="0" smtClean="0"/>
            <a:t>التدريس</a:t>
          </a:r>
          <a:endParaRPr lang="ar-SA" sz="1800" b="1" dirty="0"/>
        </a:p>
      </dgm:t>
    </dgm:pt>
    <dgm:pt modelId="{F3EB06D3-153D-4596-B4EE-3E3DCC15D11B}" type="parTrans" cxnId="{66091B4E-EA87-44ED-832F-F2528080B4DD}">
      <dgm:prSet/>
      <dgm:spPr/>
      <dgm:t>
        <a:bodyPr/>
        <a:lstStyle/>
        <a:p>
          <a:pPr rtl="1"/>
          <a:endParaRPr lang="ar-SA"/>
        </a:p>
      </dgm:t>
    </dgm:pt>
    <dgm:pt modelId="{75178EFB-151D-4906-B958-C8D63C0B6591}" type="sibTrans" cxnId="{66091B4E-EA87-44ED-832F-F2528080B4DD}">
      <dgm:prSet custT="1"/>
      <dgm:spPr/>
      <dgm:t>
        <a:bodyPr/>
        <a:lstStyle/>
        <a:p>
          <a:pPr rtl="1"/>
          <a:endParaRPr lang="ar-SA" sz="1800" b="1"/>
        </a:p>
      </dgm:t>
    </dgm:pt>
    <dgm:pt modelId="{A469EEDC-80E9-42CB-B39A-54FA6C2448AC}">
      <dgm:prSet phldrT="[نص]" custT="1"/>
      <dgm:spPr/>
      <dgm:t>
        <a:bodyPr/>
        <a:lstStyle/>
        <a:p>
          <a:pPr rtl="1"/>
          <a:r>
            <a:rPr lang="ar-SA" sz="1800" b="1" dirty="0" smtClean="0"/>
            <a:t>التقويم</a:t>
          </a:r>
          <a:endParaRPr lang="ar-SA" sz="1800" b="1" dirty="0"/>
        </a:p>
      </dgm:t>
    </dgm:pt>
    <dgm:pt modelId="{40F320A3-B2CE-4A45-B5C2-BB0324CA01BC}" type="parTrans" cxnId="{9D45CAA4-91C7-4615-B5B1-F536D47716F4}">
      <dgm:prSet/>
      <dgm:spPr/>
      <dgm:t>
        <a:bodyPr/>
        <a:lstStyle/>
        <a:p>
          <a:pPr rtl="1"/>
          <a:endParaRPr lang="ar-SA"/>
        </a:p>
      </dgm:t>
    </dgm:pt>
    <dgm:pt modelId="{F8B804BB-393C-4857-8268-73FB3E4B561B}" type="sibTrans" cxnId="{9D45CAA4-91C7-4615-B5B1-F536D47716F4}">
      <dgm:prSet custT="1"/>
      <dgm:spPr/>
      <dgm:t>
        <a:bodyPr/>
        <a:lstStyle/>
        <a:p>
          <a:pPr rtl="1"/>
          <a:endParaRPr lang="ar-SA" sz="1800" b="1"/>
        </a:p>
      </dgm:t>
    </dgm:pt>
    <dgm:pt modelId="{5A9BC940-6026-499A-BCED-375BBFBB6858}" type="pres">
      <dgm:prSet presAssocID="{728EF013-FF59-41F1-94FA-BEE95CE1C09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DAC3CCC6-E298-40E8-B2F0-02BB7CE7B270}" type="pres">
      <dgm:prSet presAssocID="{BA5C507D-6597-4BF0-BAF5-4CCC880584C7}" presName="node" presStyleLbl="node1" presStyleIdx="0" presStyleCnt="3" custScaleX="83776" custScaleY="59924" custRadScaleRad="101238" custRadScaleInc="-502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4100A415-2717-4FE7-869F-FCDE193B032F}" type="pres">
      <dgm:prSet presAssocID="{940F9506-170D-40DD-ACCD-C389FC3A661C}" presName="sibTrans" presStyleLbl="sibTrans2D1" presStyleIdx="0" presStyleCnt="3" custLinFactNeighborX="39120" custLinFactNeighborY="-41609"/>
      <dgm:spPr/>
      <dgm:t>
        <a:bodyPr/>
        <a:lstStyle/>
        <a:p>
          <a:pPr rtl="1"/>
          <a:endParaRPr lang="ar-SA"/>
        </a:p>
      </dgm:t>
    </dgm:pt>
    <dgm:pt modelId="{73305077-AA05-4B73-8CB3-66AA503E9AD7}" type="pres">
      <dgm:prSet presAssocID="{940F9506-170D-40DD-ACCD-C389FC3A661C}" presName="connectorText" presStyleLbl="sibTrans2D1" presStyleIdx="0" presStyleCnt="3"/>
      <dgm:spPr/>
      <dgm:t>
        <a:bodyPr/>
        <a:lstStyle/>
        <a:p>
          <a:pPr rtl="1"/>
          <a:endParaRPr lang="ar-SA"/>
        </a:p>
      </dgm:t>
    </dgm:pt>
    <dgm:pt modelId="{D9F55B4A-CC30-4C59-8BC7-EAEC37630408}" type="pres">
      <dgm:prSet presAssocID="{429BC9C7-C27A-4327-A506-399B5CA5B1C3}" presName="node" presStyleLbl="node1" presStyleIdx="1" presStyleCnt="3" custScaleX="83005" custScaleY="74104" custRadScaleRad="90111" custRadScaleInc="6168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3D00733A-192B-40F6-AFD8-9D30837D5DE7}" type="pres">
      <dgm:prSet presAssocID="{75178EFB-151D-4906-B958-C8D63C0B6591}" presName="sibTrans" presStyleLbl="sibTrans2D1" presStyleIdx="1" presStyleCnt="3"/>
      <dgm:spPr/>
      <dgm:t>
        <a:bodyPr/>
        <a:lstStyle/>
        <a:p>
          <a:pPr rtl="1"/>
          <a:endParaRPr lang="ar-SA"/>
        </a:p>
      </dgm:t>
    </dgm:pt>
    <dgm:pt modelId="{038D23A9-7D73-4086-982C-3950F61B7038}" type="pres">
      <dgm:prSet presAssocID="{75178EFB-151D-4906-B958-C8D63C0B6591}" presName="connectorText" presStyleLbl="sibTrans2D1" presStyleIdx="1" presStyleCnt="3"/>
      <dgm:spPr/>
      <dgm:t>
        <a:bodyPr/>
        <a:lstStyle/>
        <a:p>
          <a:pPr rtl="1"/>
          <a:endParaRPr lang="ar-SA"/>
        </a:p>
      </dgm:t>
    </dgm:pt>
    <dgm:pt modelId="{F72D4BE0-D722-4E39-A8F0-CC813C9873E8}" type="pres">
      <dgm:prSet presAssocID="{A469EEDC-80E9-42CB-B39A-54FA6C2448AC}" presName="node" presStyleLbl="node1" presStyleIdx="2" presStyleCnt="3" custScaleX="81352" custScaleY="77169" custRadScaleRad="100700" custRadScaleInc="38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129B1EAD-3D8A-48C8-A6F2-92B04013107C}" type="pres">
      <dgm:prSet presAssocID="{F8B804BB-393C-4857-8268-73FB3E4B561B}" presName="sibTrans" presStyleLbl="sibTrans2D1" presStyleIdx="2" presStyleCnt="3" custLinFactNeighborX="-51975" custLinFactNeighborY="-41609"/>
      <dgm:spPr/>
      <dgm:t>
        <a:bodyPr/>
        <a:lstStyle/>
        <a:p>
          <a:pPr rtl="1"/>
          <a:endParaRPr lang="ar-SA"/>
        </a:p>
      </dgm:t>
    </dgm:pt>
    <dgm:pt modelId="{E50F8AA2-F6B4-429C-84A2-B8BA3B2B0E8E}" type="pres">
      <dgm:prSet presAssocID="{F8B804BB-393C-4857-8268-73FB3E4B561B}" presName="connectorText" presStyleLbl="sibTrans2D1" presStyleIdx="2" presStyleCnt="3"/>
      <dgm:spPr/>
      <dgm:t>
        <a:bodyPr/>
        <a:lstStyle/>
        <a:p>
          <a:pPr rtl="1"/>
          <a:endParaRPr lang="ar-SA"/>
        </a:p>
      </dgm:t>
    </dgm:pt>
  </dgm:ptLst>
  <dgm:cxnLst>
    <dgm:cxn modelId="{990926E0-CE56-437A-B870-B86ADCC29400}" type="presOf" srcId="{F8B804BB-393C-4857-8268-73FB3E4B561B}" destId="{129B1EAD-3D8A-48C8-A6F2-92B04013107C}" srcOrd="0" destOrd="0" presId="urn:microsoft.com/office/officeart/2005/8/layout/cycle7"/>
    <dgm:cxn modelId="{A5F2C7F6-C7C3-4022-92F1-B5FE40C55A0F}" srcId="{728EF013-FF59-41F1-94FA-BEE95CE1C09A}" destId="{BA5C507D-6597-4BF0-BAF5-4CCC880584C7}" srcOrd="0" destOrd="0" parTransId="{5560D132-C252-444B-8D61-0C06DC94F5A0}" sibTransId="{940F9506-170D-40DD-ACCD-C389FC3A661C}"/>
    <dgm:cxn modelId="{6F0E46ED-9FF3-4F96-B0D6-8F2D450C4D0E}" type="presOf" srcId="{728EF013-FF59-41F1-94FA-BEE95CE1C09A}" destId="{5A9BC940-6026-499A-BCED-375BBFBB6858}" srcOrd="0" destOrd="0" presId="urn:microsoft.com/office/officeart/2005/8/layout/cycle7"/>
    <dgm:cxn modelId="{15197878-E9D9-4635-BB28-FC37312950C7}" type="presOf" srcId="{BA5C507D-6597-4BF0-BAF5-4CCC880584C7}" destId="{DAC3CCC6-E298-40E8-B2F0-02BB7CE7B270}" srcOrd="0" destOrd="0" presId="urn:microsoft.com/office/officeart/2005/8/layout/cycle7"/>
    <dgm:cxn modelId="{B895C8EF-9AE8-435D-8EC6-0599E28CDACA}" type="presOf" srcId="{75178EFB-151D-4906-B958-C8D63C0B6591}" destId="{038D23A9-7D73-4086-982C-3950F61B7038}" srcOrd="1" destOrd="0" presId="urn:microsoft.com/office/officeart/2005/8/layout/cycle7"/>
    <dgm:cxn modelId="{66091B4E-EA87-44ED-832F-F2528080B4DD}" srcId="{728EF013-FF59-41F1-94FA-BEE95CE1C09A}" destId="{429BC9C7-C27A-4327-A506-399B5CA5B1C3}" srcOrd="1" destOrd="0" parTransId="{F3EB06D3-153D-4596-B4EE-3E3DCC15D11B}" sibTransId="{75178EFB-151D-4906-B958-C8D63C0B6591}"/>
    <dgm:cxn modelId="{9D45CAA4-91C7-4615-B5B1-F536D47716F4}" srcId="{728EF013-FF59-41F1-94FA-BEE95CE1C09A}" destId="{A469EEDC-80E9-42CB-B39A-54FA6C2448AC}" srcOrd="2" destOrd="0" parTransId="{40F320A3-B2CE-4A45-B5C2-BB0324CA01BC}" sibTransId="{F8B804BB-393C-4857-8268-73FB3E4B561B}"/>
    <dgm:cxn modelId="{F40C927F-B9B2-43CD-9F5A-EB8B9396020C}" type="presOf" srcId="{429BC9C7-C27A-4327-A506-399B5CA5B1C3}" destId="{D9F55B4A-CC30-4C59-8BC7-EAEC37630408}" srcOrd="0" destOrd="0" presId="urn:microsoft.com/office/officeart/2005/8/layout/cycle7"/>
    <dgm:cxn modelId="{B7DA50B3-5CAD-4CBC-A600-B53B118464EE}" type="presOf" srcId="{75178EFB-151D-4906-B958-C8D63C0B6591}" destId="{3D00733A-192B-40F6-AFD8-9D30837D5DE7}" srcOrd="0" destOrd="0" presId="urn:microsoft.com/office/officeart/2005/8/layout/cycle7"/>
    <dgm:cxn modelId="{F0CF0E37-CF54-4ECE-89B5-83B5ADB3DCFC}" type="presOf" srcId="{940F9506-170D-40DD-ACCD-C389FC3A661C}" destId="{4100A415-2717-4FE7-869F-FCDE193B032F}" srcOrd="0" destOrd="0" presId="urn:microsoft.com/office/officeart/2005/8/layout/cycle7"/>
    <dgm:cxn modelId="{4E6C14A5-D25D-478A-892D-1AB1E4D06041}" type="presOf" srcId="{F8B804BB-393C-4857-8268-73FB3E4B561B}" destId="{E50F8AA2-F6B4-429C-84A2-B8BA3B2B0E8E}" srcOrd="1" destOrd="0" presId="urn:microsoft.com/office/officeart/2005/8/layout/cycle7"/>
    <dgm:cxn modelId="{D7D90A77-3843-4725-98FE-09DF7781799D}" type="presOf" srcId="{A469EEDC-80E9-42CB-B39A-54FA6C2448AC}" destId="{F72D4BE0-D722-4E39-A8F0-CC813C9873E8}" srcOrd="0" destOrd="0" presId="urn:microsoft.com/office/officeart/2005/8/layout/cycle7"/>
    <dgm:cxn modelId="{DF208DAE-CE08-424D-83AE-6BD706D77E6D}" type="presOf" srcId="{940F9506-170D-40DD-ACCD-C389FC3A661C}" destId="{73305077-AA05-4B73-8CB3-66AA503E9AD7}" srcOrd="1" destOrd="0" presId="urn:microsoft.com/office/officeart/2005/8/layout/cycle7"/>
    <dgm:cxn modelId="{505771E7-6739-4D0C-AC2A-3B6414FE04A1}" type="presParOf" srcId="{5A9BC940-6026-499A-BCED-375BBFBB6858}" destId="{DAC3CCC6-E298-40E8-B2F0-02BB7CE7B270}" srcOrd="0" destOrd="0" presId="urn:microsoft.com/office/officeart/2005/8/layout/cycle7"/>
    <dgm:cxn modelId="{8BCF584E-8279-45AD-903D-FFCCB551700D}" type="presParOf" srcId="{5A9BC940-6026-499A-BCED-375BBFBB6858}" destId="{4100A415-2717-4FE7-869F-FCDE193B032F}" srcOrd="1" destOrd="0" presId="urn:microsoft.com/office/officeart/2005/8/layout/cycle7"/>
    <dgm:cxn modelId="{CD84340A-7479-46EA-BB80-A61C8E82626D}" type="presParOf" srcId="{4100A415-2717-4FE7-869F-FCDE193B032F}" destId="{73305077-AA05-4B73-8CB3-66AA503E9AD7}" srcOrd="0" destOrd="0" presId="urn:microsoft.com/office/officeart/2005/8/layout/cycle7"/>
    <dgm:cxn modelId="{3EE07910-BFC2-4D24-976E-7FC12620B2E9}" type="presParOf" srcId="{5A9BC940-6026-499A-BCED-375BBFBB6858}" destId="{D9F55B4A-CC30-4C59-8BC7-EAEC37630408}" srcOrd="2" destOrd="0" presId="urn:microsoft.com/office/officeart/2005/8/layout/cycle7"/>
    <dgm:cxn modelId="{270027A2-B948-4A36-BD4F-5ACD6E8207E7}" type="presParOf" srcId="{5A9BC940-6026-499A-BCED-375BBFBB6858}" destId="{3D00733A-192B-40F6-AFD8-9D30837D5DE7}" srcOrd="3" destOrd="0" presId="urn:microsoft.com/office/officeart/2005/8/layout/cycle7"/>
    <dgm:cxn modelId="{95623524-066A-47A4-B32D-1D96A01F4F87}" type="presParOf" srcId="{3D00733A-192B-40F6-AFD8-9D30837D5DE7}" destId="{038D23A9-7D73-4086-982C-3950F61B7038}" srcOrd="0" destOrd="0" presId="urn:microsoft.com/office/officeart/2005/8/layout/cycle7"/>
    <dgm:cxn modelId="{048F0ED8-CC27-4D84-A542-60067E31A7C1}" type="presParOf" srcId="{5A9BC940-6026-499A-BCED-375BBFBB6858}" destId="{F72D4BE0-D722-4E39-A8F0-CC813C9873E8}" srcOrd="4" destOrd="0" presId="urn:microsoft.com/office/officeart/2005/8/layout/cycle7"/>
    <dgm:cxn modelId="{5DDC0155-E46F-4D54-BD79-B6B45D78BF18}" type="presParOf" srcId="{5A9BC940-6026-499A-BCED-375BBFBB6858}" destId="{129B1EAD-3D8A-48C8-A6F2-92B04013107C}" srcOrd="5" destOrd="0" presId="urn:microsoft.com/office/officeart/2005/8/layout/cycle7"/>
    <dgm:cxn modelId="{4C13445D-F24E-42D0-B589-EF381B0415FB}" type="presParOf" srcId="{129B1EAD-3D8A-48C8-A6F2-92B04013107C}" destId="{E50F8AA2-F6B4-429C-84A2-B8BA3B2B0E8E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C3CCC6-E298-40E8-B2F0-02BB7CE7B270}">
      <dsp:nvSpPr>
        <dsp:cNvPr id="0" name=""/>
        <dsp:cNvSpPr/>
      </dsp:nvSpPr>
      <dsp:spPr>
        <a:xfrm>
          <a:off x="2562114" y="298112"/>
          <a:ext cx="2101844" cy="75171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800" b="1" kern="1200" dirty="0" smtClean="0"/>
            <a:t>المعايير - المنهج</a:t>
          </a:r>
          <a:endParaRPr lang="ar-SA" sz="1800" b="1" kern="1200" dirty="0"/>
        </a:p>
      </dsp:txBody>
      <dsp:txXfrm>
        <a:off x="2584131" y="320129"/>
        <a:ext cx="2057810" cy="707678"/>
      </dsp:txXfrm>
    </dsp:sp>
    <dsp:sp modelId="{4100A415-2717-4FE7-869F-FCDE193B032F}">
      <dsp:nvSpPr>
        <dsp:cNvPr id="0" name=""/>
        <dsp:cNvSpPr/>
      </dsp:nvSpPr>
      <dsp:spPr>
        <a:xfrm rot="3720835">
          <a:off x="4391056" y="2034306"/>
          <a:ext cx="1457685" cy="439055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1800" b="1" kern="1200"/>
        </a:p>
      </dsp:txBody>
      <dsp:txXfrm>
        <a:off x="4522773" y="2122117"/>
        <a:ext cx="1194252" cy="263433"/>
      </dsp:txXfrm>
    </dsp:sp>
    <dsp:sp modelId="{D9F55B4A-CC30-4C59-8BC7-EAEC37630408}">
      <dsp:nvSpPr>
        <dsp:cNvPr id="0" name=""/>
        <dsp:cNvSpPr/>
      </dsp:nvSpPr>
      <dsp:spPr>
        <a:xfrm>
          <a:off x="4492281" y="3823216"/>
          <a:ext cx="2082500" cy="929592"/>
        </a:xfrm>
        <a:prstGeom prst="roundRect">
          <a:avLst>
            <a:gd name="adj" fmla="val 10000"/>
          </a:avLst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800" b="1" kern="1200" dirty="0" smtClean="0"/>
            <a:t>التدريس</a:t>
          </a:r>
          <a:endParaRPr lang="ar-SA" sz="1800" b="1" kern="1200" dirty="0"/>
        </a:p>
      </dsp:txBody>
      <dsp:txXfrm>
        <a:off x="4519508" y="3850443"/>
        <a:ext cx="2028046" cy="875138"/>
      </dsp:txXfrm>
    </dsp:sp>
    <dsp:sp modelId="{3D00733A-192B-40F6-AFD8-9D30837D5DE7}">
      <dsp:nvSpPr>
        <dsp:cNvPr id="0" name=""/>
        <dsp:cNvSpPr/>
      </dsp:nvSpPr>
      <dsp:spPr>
        <a:xfrm rot="10799975">
          <a:off x="2852384" y="4068499"/>
          <a:ext cx="1457685" cy="439055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1800" b="1" kern="1200"/>
        </a:p>
      </dsp:txBody>
      <dsp:txXfrm rot="10800000">
        <a:off x="2984100" y="4156310"/>
        <a:ext cx="1194252" cy="263433"/>
      </dsp:txXfrm>
    </dsp:sp>
    <dsp:sp modelId="{F72D4BE0-D722-4E39-A8F0-CC813C9873E8}">
      <dsp:nvSpPr>
        <dsp:cNvPr id="0" name=""/>
        <dsp:cNvSpPr/>
      </dsp:nvSpPr>
      <dsp:spPr>
        <a:xfrm>
          <a:off x="629145" y="3804020"/>
          <a:ext cx="2041029" cy="968041"/>
        </a:xfrm>
        <a:prstGeom prst="roundRect">
          <a:avLst>
            <a:gd name="adj" fmla="val 1000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800" b="1" kern="1200" dirty="0" smtClean="0"/>
            <a:t>التقويم</a:t>
          </a:r>
          <a:endParaRPr lang="ar-SA" sz="1800" b="1" kern="1200" dirty="0"/>
        </a:p>
      </dsp:txBody>
      <dsp:txXfrm>
        <a:off x="657498" y="3832373"/>
        <a:ext cx="1984323" cy="911335"/>
      </dsp:txXfrm>
    </dsp:sp>
    <dsp:sp modelId="{129B1EAD-3D8A-48C8-A6F2-92B04013107C}">
      <dsp:nvSpPr>
        <dsp:cNvPr id="0" name=""/>
        <dsp:cNvSpPr/>
      </dsp:nvSpPr>
      <dsp:spPr>
        <a:xfrm rot="17910805">
          <a:off x="1174253" y="2024708"/>
          <a:ext cx="1457685" cy="439055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1800" b="1" kern="1200"/>
        </a:p>
      </dsp:txBody>
      <dsp:txXfrm>
        <a:off x="1305970" y="2112519"/>
        <a:ext cx="1194252" cy="2634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25/04/1435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25/04/1435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25/04/1435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25/04/1435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25/04/1435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25/04/1435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25/04/1435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25/04/1435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25/04/1435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25/04/1435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25/04/1435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25/04/1435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251520" y="4078233"/>
            <a:ext cx="5496652" cy="89255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srgbClr val="0070C0"/>
                </a:solidFill>
              </a:rPr>
              <a:t>التقويم الصفي من أجل </a:t>
            </a:r>
            <a:r>
              <a:rPr lang="ar-SA" sz="2800" b="1" dirty="0" smtClean="0">
                <a:solidFill>
                  <a:srgbClr val="0070C0"/>
                </a:solidFill>
              </a:rPr>
              <a:t>التعلم</a:t>
            </a:r>
          </a:p>
          <a:p>
            <a:pPr algn="ctr"/>
            <a:r>
              <a:rPr lang="ar-SA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اتجاهات </a:t>
            </a:r>
            <a:r>
              <a:rPr lang="ar-SA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حديثة ورؤية تكاملية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720080" y="5427221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ar-SA" sz="1400" b="1" dirty="0">
                <a:solidFill>
                  <a:srgbClr val="00B0F0"/>
                </a:solidFill>
              </a:rPr>
              <a:t>د. علي بن صديق الحكمي</a:t>
            </a:r>
          </a:p>
          <a:p>
            <a:pPr algn="ctr"/>
            <a:r>
              <a:rPr lang="ar-SA" sz="1400" b="1" dirty="0">
                <a:solidFill>
                  <a:srgbClr val="00B0F0"/>
                </a:solidFill>
              </a:rPr>
              <a:t>الرئيس التنفيذي لشركة تطوير للخدمات التعليمية </a:t>
            </a:r>
            <a:endParaRPr lang="en-US" sz="1400" b="1" dirty="0" smtClean="0">
              <a:solidFill>
                <a:srgbClr val="00B0F0"/>
              </a:solidFill>
            </a:endParaRPr>
          </a:p>
          <a:p>
            <a:pPr algn="ctr"/>
            <a:r>
              <a:rPr lang="ar-SA" sz="1400" b="1" dirty="0" smtClean="0">
                <a:solidFill>
                  <a:srgbClr val="00B0F0"/>
                </a:solidFill>
              </a:rPr>
              <a:t>المشرف العام على مشروع «تطوير»</a:t>
            </a:r>
          </a:p>
          <a:p>
            <a:pPr algn="ctr"/>
            <a:r>
              <a:rPr lang="ar-SA" sz="1400" b="1" dirty="0" smtClean="0">
                <a:solidFill>
                  <a:srgbClr val="00B0F0"/>
                </a:solidFill>
              </a:rPr>
              <a:t>المملكة العربية السعودية</a:t>
            </a:r>
            <a:endParaRPr lang="ar-SA" sz="1400" b="1" dirty="0">
              <a:solidFill>
                <a:srgbClr val="00B0F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87732" y="5045754"/>
            <a:ext cx="25587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المؤتمر التربوي 27 البحرين 9-3-2014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677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836712"/>
            <a:ext cx="306250" cy="306250"/>
          </a:xfrm>
          <a:prstGeom prst="rect">
            <a:avLst/>
          </a:prstGeom>
        </p:spPr>
      </p:pic>
      <p:sp>
        <p:nvSpPr>
          <p:cNvPr id="4" name="مربع نص 3"/>
          <p:cNvSpPr txBox="1"/>
          <p:nvPr/>
        </p:nvSpPr>
        <p:spPr>
          <a:xfrm>
            <a:off x="621115" y="775700"/>
            <a:ext cx="726325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0070C0"/>
                </a:solidFill>
              </a:rPr>
              <a:t>أبرز التحولات في التقويم</a:t>
            </a:r>
            <a:endParaRPr lang="ar-SA" sz="2400" b="1" dirty="0">
              <a:solidFill>
                <a:srgbClr val="0070C0"/>
              </a:solidFill>
            </a:endParaRPr>
          </a:p>
        </p:txBody>
      </p:sp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4241385"/>
              </p:ext>
            </p:extLst>
          </p:nvPr>
        </p:nvGraphicFramePr>
        <p:xfrm>
          <a:off x="261367" y="1600200"/>
          <a:ext cx="8343081" cy="4493096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2781027"/>
                <a:gridCol w="2781027"/>
                <a:gridCol w="2781027"/>
              </a:tblGrid>
              <a:tr h="465512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OM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cs typeface="+mn-cs"/>
                        </a:rPr>
                        <a:t>التحول إلى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ill Sans MT" pitchFamily="34" charset="0"/>
                        <a:cs typeface="+mn-cs"/>
                      </a:endParaRPr>
                    </a:p>
                  </a:txBody>
                  <a:tcPr marL="90000" marR="90000" marT="46800" marB="46800" anchor="ctr" horzOverflow="overflow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OM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cs typeface="+mn-cs"/>
                        </a:rPr>
                        <a:t>التحول من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ill Sans MT" pitchFamily="34" charset="0"/>
                        <a:cs typeface="+mn-cs"/>
                      </a:endParaRPr>
                    </a:p>
                  </a:txBody>
                  <a:tcPr marL="90000" marR="90000" marT="46800" marB="46800" anchor="ctr" horzOverflow="overflow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OM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cs typeface="+mn-cs"/>
                        </a:rPr>
                        <a:t>مجال التحول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ill Sans MT" pitchFamily="34" charset="0"/>
                        <a:cs typeface="+mn-cs"/>
                      </a:endParaRPr>
                    </a:p>
                  </a:txBody>
                  <a:tcPr marL="90000" marR="90000" marT="46800" marB="46800" anchor="ctr" horzOverflow="overflow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668720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cs typeface="+mn-cs"/>
                        </a:rPr>
                        <a:t>التقويم للتعلم والتقويم كتعلم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Gill Sans MT" pitchFamily="34" charset="0"/>
                        <a:cs typeface="+mn-cs"/>
                      </a:endParaRPr>
                    </a:p>
                  </a:txBody>
                  <a:tcPr marL="90000" marR="90000" marT="46800" marB="4680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600" b="1" u="none" strike="noStrike" cap="none" normalizeH="0" baseline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cs typeface="+mn-cs"/>
                        </a:rPr>
                        <a:t>التقويم للمحاسبية</a:t>
                      </a:r>
                      <a:r>
                        <a:rPr kumimoji="0" lang="en-US" sz="1600" b="1" u="none" strike="noStrike" cap="none" normalizeH="0" baseline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cs typeface="+mn-cs"/>
                        </a:rPr>
                        <a:t> </a:t>
                      </a:r>
                      <a:r>
                        <a:rPr kumimoji="0" lang="ar-SA" sz="1600" b="1" u="none" strike="noStrike" cap="none" normalizeH="0" baseline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cs typeface="+mn-cs"/>
                        </a:rPr>
                        <a:t> فقط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Gill Sans MT" pitchFamily="34" charset="0"/>
                        <a:cs typeface="+mn-cs"/>
                      </a:endParaRPr>
                    </a:p>
                  </a:txBody>
                  <a:tcPr marL="90000" marR="90000" marT="46800" marB="4680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cs typeface="+mn-cs"/>
                        </a:rPr>
                        <a:t>أغراض التقويم التربوي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Gill Sans MT" pitchFamily="34" charset="0"/>
                        <a:cs typeface="+mn-cs"/>
                      </a:endParaRPr>
                    </a:p>
                  </a:txBody>
                  <a:tcPr marL="90000" marR="90000" marT="46800" marB="46800" anchor="ctr" horzOverflow="overflow">
                    <a:solidFill>
                      <a:schemeClr val="bg1"/>
                    </a:solidFill>
                  </a:tcPr>
                </a:tc>
              </a:tr>
              <a:tr h="672883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Gill Sans MT" pitchFamily="34" charset="0"/>
                          <a:cs typeface="+mn-cs"/>
                        </a:rPr>
                        <a:t>إلى الكفايات (المعارف والمهارات والاتجاهات)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Gill Sans MT" pitchFamily="34" charset="0"/>
                        <a:cs typeface="+mn-cs"/>
                      </a:endParaRPr>
                    </a:p>
                  </a:txBody>
                  <a:tcPr marL="90000" marR="90000" marT="46800" marB="46800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Gill Sans MT" pitchFamily="34" charset="0"/>
                          <a:cs typeface="+mn-cs"/>
                        </a:rPr>
                        <a:t>المعارف 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Gill Sans MT" pitchFamily="34" charset="0"/>
                        <a:cs typeface="+mn-cs"/>
                      </a:endParaRPr>
                    </a:p>
                  </a:txBody>
                  <a:tcPr marL="90000" marR="90000" marT="46800" marB="46800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Gill Sans MT" pitchFamily="34" charset="0"/>
                          <a:cs typeface="+mn-cs"/>
                        </a:rPr>
                        <a:t>مجال التقويم 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Gill Sans MT" pitchFamily="34" charset="0"/>
                        <a:cs typeface="+mn-cs"/>
                      </a:endParaRPr>
                    </a:p>
                  </a:txBody>
                  <a:tcPr marL="90000" marR="90000" marT="46800" marB="46800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72883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600" b="1" u="none" strike="noStrike" cap="none" normalizeH="0" baseline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cs typeface="+mn-cs"/>
                        </a:rPr>
                        <a:t>التقويم الحقيقي 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Gill Sans MT" pitchFamily="34" charset="0"/>
                        <a:cs typeface="+mn-cs"/>
                      </a:endParaRPr>
                    </a:p>
                  </a:txBody>
                  <a:tcPr marL="90000" marR="90000" marT="46800" marB="4680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cs typeface="+mn-cs"/>
                        </a:rPr>
                        <a:t>التقويم البعيد عن الواقع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Gill Sans MT" pitchFamily="34" charset="0"/>
                        <a:cs typeface="+mn-cs"/>
                      </a:endParaRPr>
                    </a:p>
                  </a:txBody>
                  <a:tcPr marL="90000" marR="90000" marT="46800" marB="4680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cs typeface="+mn-cs"/>
                        </a:rPr>
                        <a:t>علاقة التقويم بالواقع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Gill Sans MT" pitchFamily="34" charset="0"/>
                        <a:cs typeface="+mn-cs"/>
                      </a:endParaRPr>
                    </a:p>
                  </a:txBody>
                  <a:tcPr marL="90000" marR="90000" marT="46800" marB="46800" anchor="ctr" horzOverflow="overflow">
                    <a:solidFill>
                      <a:schemeClr val="bg1"/>
                    </a:solidFill>
                  </a:tcPr>
                </a:tc>
              </a:tr>
              <a:tr h="671495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600" b="1" u="none" strike="noStrike" cap="none" normalizeH="0" baseline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cs typeface="+mn-cs"/>
                        </a:rPr>
                        <a:t>مقاييس متعددة 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Gill Sans MT" pitchFamily="34" charset="0"/>
                        <a:cs typeface="+mn-cs"/>
                      </a:endParaRPr>
                    </a:p>
                  </a:txBody>
                  <a:tcPr marL="90000" marR="90000" marT="46800" marB="46800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600" b="1" u="none" strike="noStrike" cap="none" normalizeH="0" baseline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cs typeface="+mn-cs"/>
                        </a:rPr>
                        <a:t>من مقياس منفرد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Gill Sans MT" pitchFamily="34" charset="0"/>
                        <a:cs typeface="+mn-cs"/>
                      </a:endParaRPr>
                    </a:p>
                  </a:txBody>
                  <a:tcPr marL="90000" marR="90000" marT="46800" marB="46800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cs typeface="+mn-cs"/>
                        </a:rPr>
                        <a:t>عدد المقاييس 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Gill Sans MT" pitchFamily="34" charset="0"/>
                        <a:cs typeface="+mn-cs"/>
                      </a:endParaRPr>
                    </a:p>
                  </a:txBody>
                  <a:tcPr marL="90000" marR="90000" marT="46800" marB="46800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68720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600" b="1" u="none" strike="noStrike" cap="none" normalizeH="0" baseline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cs typeface="+mn-cs"/>
                        </a:rPr>
                        <a:t>أبعاد تعلم متعددة 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Gill Sans MT" pitchFamily="34" charset="0"/>
                        <a:cs typeface="+mn-cs"/>
                      </a:endParaRPr>
                    </a:p>
                  </a:txBody>
                  <a:tcPr marL="90000" marR="90000" marT="46800" marB="4680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600" b="1" u="none" strike="noStrike" cap="none" normalizeH="0" baseline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cs typeface="+mn-cs"/>
                        </a:rPr>
                        <a:t>بعد مفرد واحد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Gill Sans MT" pitchFamily="34" charset="0"/>
                        <a:cs typeface="+mn-cs"/>
                      </a:endParaRPr>
                    </a:p>
                  </a:txBody>
                  <a:tcPr marL="90000" marR="90000" marT="46800" marB="4680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cs typeface="+mn-cs"/>
                        </a:rPr>
                        <a:t>أبعاد التعليم ومعاييره 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Gill Sans MT" pitchFamily="34" charset="0"/>
                        <a:cs typeface="+mn-cs"/>
                      </a:endParaRPr>
                    </a:p>
                  </a:txBody>
                  <a:tcPr marL="90000" marR="90000" marT="46800" marB="46800" anchor="ctr" horzOverflow="overflow">
                    <a:solidFill>
                      <a:schemeClr val="bg1"/>
                    </a:solidFill>
                  </a:tcPr>
                </a:tc>
              </a:tr>
              <a:tr h="672883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600" b="1" u="none" strike="noStrike" cap="none" normalizeH="0" baseline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cs typeface="+mn-cs"/>
                        </a:rPr>
                        <a:t>الذكاء المتعدد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Gill Sans MT" pitchFamily="34" charset="0"/>
                        <a:cs typeface="+mn-cs"/>
                      </a:endParaRPr>
                    </a:p>
                  </a:txBody>
                  <a:tcPr marL="90000" marR="90000" marT="46800" marB="46800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600" b="1" u="none" strike="noStrike" cap="none" normalizeH="0" baseline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cs typeface="+mn-cs"/>
                        </a:rPr>
                        <a:t>أبعاد قليلة</a:t>
                      </a:r>
                      <a:r>
                        <a:rPr kumimoji="0" lang="en-US" sz="1600" b="1" u="none" strike="noStrike" cap="none" normalizeH="0" baseline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cs typeface="+mn-cs"/>
                        </a:rPr>
                        <a:t> 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Gill Sans MT" pitchFamily="34" charset="0"/>
                        <a:cs typeface="+mn-cs"/>
                      </a:endParaRPr>
                    </a:p>
                  </a:txBody>
                  <a:tcPr marL="90000" marR="90000" marT="46800" marB="46800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cs typeface="+mn-cs"/>
                        </a:rPr>
                        <a:t>أبعاد الذكاء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Gill Sans MT" pitchFamily="34" charset="0"/>
                        <a:cs typeface="+mn-cs"/>
                      </a:endParaRPr>
                    </a:p>
                  </a:txBody>
                  <a:tcPr marL="90000" marR="90000" marT="46800" marB="46800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9513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693123" y="759004"/>
            <a:ext cx="726325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0070C0"/>
                </a:solidFill>
              </a:rPr>
              <a:t>أبرز التحولات في التقويم</a:t>
            </a:r>
            <a:endParaRPr lang="ar-SA" sz="2400" b="1" dirty="0">
              <a:solidFill>
                <a:srgbClr val="0070C0"/>
              </a:solidFill>
            </a:endParaRPr>
          </a:p>
        </p:txBody>
      </p:sp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2839846"/>
              </p:ext>
            </p:extLst>
          </p:nvPr>
        </p:nvGraphicFramePr>
        <p:xfrm>
          <a:off x="405383" y="1700808"/>
          <a:ext cx="8343081" cy="3825764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2781027"/>
                <a:gridCol w="2781027"/>
                <a:gridCol w="2781027"/>
              </a:tblGrid>
              <a:tr h="465512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OM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cs typeface="+mn-cs"/>
                        </a:rPr>
                        <a:t>التحول إلى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ill Sans MT" pitchFamily="34" charset="0"/>
                        <a:cs typeface="+mn-cs"/>
                      </a:endParaRPr>
                    </a:p>
                  </a:txBody>
                  <a:tcPr marL="90000" marR="90000" marT="46800" marB="46800" anchor="ctr" horzOverflow="overflow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OM" sz="1800" b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cs typeface="+mn-cs"/>
                        </a:rPr>
                        <a:t>التحول من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ill Sans MT" pitchFamily="34" charset="0"/>
                        <a:cs typeface="+mn-cs"/>
                      </a:endParaRPr>
                    </a:p>
                  </a:txBody>
                  <a:tcPr marL="90000" marR="90000" marT="46800" marB="46800" anchor="ctr" horzOverflow="overflow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OM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cs typeface="+mn-cs"/>
                        </a:rPr>
                        <a:t>مجال التحول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ill Sans MT" pitchFamily="34" charset="0"/>
                        <a:cs typeface="+mn-cs"/>
                      </a:endParaRPr>
                    </a:p>
                  </a:txBody>
                  <a:tcPr marL="90000" marR="90000" marT="46800" marB="46800" anchor="ctr" horzOverflow="overflow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668720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cs typeface="+mn-cs"/>
                        </a:rPr>
                        <a:t>التقويم قبل وأثناء وبعد التدريس 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Gill Sans MT" pitchFamily="34" charset="0"/>
                        <a:cs typeface="+mn-cs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cs typeface="+mn-cs"/>
                        </a:rPr>
                        <a:t>في نهاية الموضوع أو الفصل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Gill Sans MT" pitchFamily="34" charset="0"/>
                        <a:cs typeface="+mn-cs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cs typeface="+mn-cs"/>
                        </a:rPr>
                        <a:t>توقيت التقويم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Gill Sans MT" pitchFamily="34" charset="0"/>
                        <a:cs typeface="+mn-cs"/>
                      </a:endParaRPr>
                    </a:p>
                  </a:txBody>
                  <a:tcPr marL="90000" marR="90000" marT="46800" marB="46800" anchor="ctr" horzOverflow="overflow"/>
                </a:tc>
              </a:tr>
              <a:tr h="672883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Gill Sans MT" pitchFamily="34" charset="0"/>
                          <a:cs typeface="+mn-cs"/>
                        </a:rPr>
                        <a:t>عملية يشارك فيها الطالب والأقران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Gill Sans MT" pitchFamily="34" charset="0"/>
                        <a:cs typeface="+mn-cs"/>
                      </a:endParaRPr>
                    </a:p>
                  </a:txBody>
                  <a:tcPr marL="90000" marR="90000" marT="46800" marB="4680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Gill Sans MT" pitchFamily="34" charset="0"/>
                          <a:cs typeface="+mn-cs"/>
                        </a:rPr>
                        <a:t>المعلم 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Gill Sans MT" pitchFamily="34" charset="0"/>
                        <a:cs typeface="+mn-cs"/>
                      </a:endParaRPr>
                    </a:p>
                  </a:txBody>
                  <a:tcPr marL="90000" marR="90000" marT="46800" marB="4680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Gill Sans MT" pitchFamily="34" charset="0"/>
                          <a:cs typeface="+mn-cs"/>
                        </a:rPr>
                        <a:t>من يقوم بالتقويم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Gill Sans MT" pitchFamily="34" charset="0"/>
                        <a:cs typeface="+mn-cs"/>
                      </a:endParaRPr>
                    </a:p>
                  </a:txBody>
                  <a:tcPr marL="90000" marR="90000" marT="46800" marB="46800" anchor="ctr" horzOverflow="overflow">
                    <a:solidFill>
                      <a:schemeClr val="bg1"/>
                    </a:solidFill>
                  </a:tcPr>
                </a:tc>
              </a:tr>
              <a:tr h="672883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Gill Sans MT" pitchFamily="34" charset="0"/>
                          <a:cs typeface="+mn-cs"/>
                        </a:rPr>
                        <a:t>تقارير مستمرة توجه التدريس والتعلم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Gill Sans MT" pitchFamily="34" charset="0"/>
                        <a:cs typeface="+mn-cs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Gill Sans MT" pitchFamily="34" charset="0"/>
                          <a:cs typeface="+mn-cs"/>
                        </a:rPr>
                        <a:t>تقارير نهائية لا تؤثر في عملية التعلم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Gill Sans MT" pitchFamily="34" charset="0"/>
                        <a:cs typeface="+mn-cs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Gill Sans MT" pitchFamily="34" charset="0"/>
                          <a:cs typeface="+mn-cs"/>
                        </a:rPr>
                        <a:t>التقارير والتغذية الراجعة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Gill Sans MT" pitchFamily="34" charset="0"/>
                        <a:cs typeface="+mn-cs"/>
                      </a:endParaRPr>
                    </a:p>
                  </a:txBody>
                  <a:tcPr marL="90000" marR="90000" marT="46800" marB="46800" anchor="ctr" horzOverflow="overflow"/>
                </a:tc>
              </a:tr>
              <a:tr h="672883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Gill Sans MT" pitchFamily="34" charset="0"/>
                          <a:cs typeface="+mn-cs"/>
                        </a:rPr>
                        <a:t>تقارير وصفية نوعية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Gill Sans MT" pitchFamily="34" charset="0"/>
                        <a:cs typeface="+mn-cs"/>
                      </a:endParaRPr>
                    </a:p>
                  </a:txBody>
                  <a:tcPr marL="90000" marR="90000" marT="46800" marB="4680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Gill Sans MT" pitchFamily="34" charset="0"/>
                          <a:cs typeface="+mn-cs"/>
                        </a:rPr>
                        <a:t>تقارير رقمية 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Gill Sans MT" pitchFamily="34" charset="0"/>
                        <a:cs typeface="+mn-cs"/>
                      </a:endParaRPr>
                    </a:p>
                  </a:txBody>
                  <a:tcPr marL="90000" marR="90000" marT="46800" marB="4680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Gill Sans MT" pitchFamily="34" charset="0"/>
                          <a:cs typeface="+mn-cs"/>
                        </a:rPr>
                        <a:t>نوعية التقارير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Gill Sans MT" pitchFamily="34" charset="0"/>
                        <a:cs typeface="+mn-cs"/>
                      </a:endParaRPr>
                    </a:p>
                  </a:txBody>
                  <a:tcPr marL="90000" marR="90000" marT="46800" marB="46800" anchor="ctr" horzOverflow="overflow">
                    <a:solidFill>
                      <a:schemeClr val="bg1"/>
                    </a:solidFill>
                  </a:tcPr>
                </a:tc>
              </a:tr>
              <a:tr h="672883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Gill Sans MT" pitchFamily="34" charset="0"/>
                          <a:cs typeface="+mn-cs"/>
                        </a:rPr>
                        <a:t>مقارنة تقدم الطالب نفسه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Gill Sans MT" pitchFamily="34" charset="0"/>
                        <a:cs typeface="+mn-cs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Gill Sans MT" pitchFamily="34" charset="0"/>
                          <a:cs typeface="+mn-cs"/>
                        </a:rPr>
                        <a:t>مقارنة الطالب بزملائه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Gill Sans MT" pitchFamily="34" charset="0"/>
                        <a:cs typeface="+mn-cs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Gill Sans MT" pitchFamily="34" charset="0"/>
                          <a:cs typeface="+mn-cs"/>
                        </a:rPr>
                        <a:t>مرجعية التقويم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Gill Sans MT" pitchFamily="34" charset="0"/>
                        <a:cs typeface="+mn-cs"/>
                      </a:endParaRPr>
                    </a:p>
                  </a:txBody>
                  <a:tcPr marL="90000" marR="90000" marT="46800" marB="46800" anchor="ctr" horzOverflow="overflow"/>
                </a:tc>
              </a:tr>
            </a:tbl>
          </a:graphicData>
        </a:graphic>
      </p:graphicFrame>
      <p:pic>
        <p:nvPicPr>
          <p:cNvPr id="6" name="صورة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836712"/>
            <a:ext cx="306250" cy="30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008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4182" y="814426"/>
            <a:ext cx="306250" cy="306250"/>
          </a:xfrm>
          <a:prstGeom prst="rect">
            <a:avLst/>
          </a:prstGeom>
        </p:spPr>
      </p:pic>
      <p:sp>
        <p:nvSpPr>
          <p:cNvPr id="4" name="مربع نص 3"/>
          <p:cNvSpPr txBox="1"/>
          <p:nvPr/>
        </p:nvSpPr>
        <p:spPr>
          <a:xfrm>
            <a:off x="827584" y="764704"/>
            <a:ext cx="726325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0070C0"/>
                </a:solidFill>
              </a:rPr>
              <a:t>التحولات في التقويم: مثالين</a:t>
            </a:r>
            <a:endParaRPr lang="ar-SA" sz="2400" b="1" dirty="0">
              <a:solidFill>
                <a:srgbClr val="0070C0"/>
              </a:solidFill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611560" y="1802140"/>
            <a:ext cx="6264696" cy="13388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44500" lvl="1" indent="-177800">
              <a:lnSpc>
                <a:spcPct val="150000"/>
              </a:lnSpc>
              <a:buFont typeface="Arial" pitchFamily="34" charset="0"/>
              <a:buChar char="•"/>
            </a:pPr>
            <a:r>
              <a:rPr lang="ar-SA" b="1" dirty="0" smtClean="0"/>
              <a:t>تقريباً 40</a:t>
            </a:r>
            <a:r>
              <a:rPr lang="ar-SA" b="1" dirty="0"/>
              <a:t>% من بنود الدراسة الدولية للعلوم والرياضيات (</a:t>
            </a:r>
            <a:r>
              <a:rPr lang="en-US" b="1" dirty="0" smtClean="0">
                <a:latin typeface="Times" pitchFamily="18" charset="0"/>
              </a:rPr>
              <a:t>TIMSS</a:t>
            </a:r>
            <a:r>
              <a:rPr lang="ar-SA" b="1" dirty="0" smtClean="0"/>
              <a:t>) </a:t>
            </a:r>
            <a:r>
              <a:rPr lang="ar-SA" b="1" dirty="0"/>
              <a:t>تتطلب بناء </a:t>
            </a:r>
            <a:r>
              <a:rPr lang="ar-SA" b="1" dirty="0" smtClean="0"/>
              <a:t>إجابات</a:t>
            </a:r>
            <a:endParaRPr lang="ar-SA" b="1" dirty="0"/>
          </a:p>
          <a:p>
            <a:pPr marL="444500" lvl="1" indent="-177800">
              <a:lnSpc>
                <a:spcPct val="150000"/>
              </a:lnSpc>
              <a:buFont typeface="Arial" pitchFamily="34" charset="0"/>
              <a:buChar char="•"/>
            </a:pPr>
            <a:r>
              <a:rPr lang="ar-SA" b="1" dirty="0" smtClean="0"/>
              <a:t>استخدام مستويات </a:t>
            </a:r>
            <a:r>
              <a:rPr lang="ar-SA" b="1" dirty="0"/>
              <a:t>التقدير (</a:t>
            </a:r>
            <a:r>
              <a:rPr lang="en-US" b="1" dirty="0">
                <a:latin typeface="Times" pitchFamily="18" charset="0"/>
              </a:rPr>
              <a:t>Rubrics</a:t>
            </a:r>
            <a:r>
              <a:rPr lang="ar-SA" b="1" dirty="0"/>
              <a:t>) كأسلوب </a:t>
            </a:r>
            <a:r>
              <a:rPr lang="ar-SA" b="1" dirty="0" smtClean="0"/>
              <a:t>للتصحيح</a:t>
            </a:r>
            <a:endParaRPr lang="en-US" b="1" dirty="0"/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6948264" y="1916832"/>
            <a:ext cx="1205918" cy="100811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TIMSS</a:t>
            </a:r>
            <a:endParaRPr lang="ar-SA" sz="2800" b="1" dirty="0">
              <a:solidFill>
                <a:schemeClr val="bg1"/>
              </a:solidFill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611560" y="3857273"/>
            <a:ext cx="6264696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44500" lvl="1" indent="-177800">
              <a:lnSpc>
                <a:spcPct val="150000"/>
              </a:lnSpc>
              <a:buFont typeface="Arial" pitchFamily="34" charset="0"/>
              <a:buChar char="•"/>
            </a:pPr>
            <a:r>
              <a:rPr lang="ar-SA" b="1" dirty="0" smtClean="0">
                <a:solidFill>
                  <a:sysClr val="windowText" lastClr="000000"/>
                </a:solidFill>
              </a:rPr>
              <a:t>70% بنود </a:t>
            </a:r>
            <a:r>
              <a:rPr lang="en-US" b="1" dirty="0" smtClean="0">
                <a:solidFill>
                  <a:sysClr val="windowText" lastClr="000000"/>
                </a:solidFill>
              </a:rPr>
              <a:t>PISA</a:t>
            </a:r>
            <a:r>
              <a:rPr lang="ar-SA" b="1" dirty="0" smtClean="0">
                <a:solidFill>
                  <a:sysClr val="windowText" lastClr="000000"/>
                </a:solidFill>
              </a:rPr>
              <a:t> تتطلب بناء اجابات وقيام الطالب بإنتاج المعرفة</a:t>
            </a:r>
          </a:p>
          <a:p>
            <a:pPr marL="444500" lvl="1" indent="-177800">
              <a:lnSpc>
                <a:spcPct val="150000"/>
              </a:lnSpc>
              <a:buFont typeface="Arial" pitchFamily="34" charset="0"/>
              <a:buChar char="•"/>
            </a:pPr>
            <a:r>
              <a:rPr lang="ar-SA" b="1" dirty="0" smtClean="0"/>
              <a:t>مستوى أعمق من مهام التقويم الأدائية</a:t>
            </a:r>
          </a:p>
          <a:p>
            <a:pPr marL="444500" lvl="1" indent="-177800">
              <a:lnSpc>
                <a:spcPct val="150000"/>
              </a:lnSpc>
              <a:buFont typeface="Arial" pitchFamily="34" charset="0"/>
              <a:buChar char="•"/>
            </a:pPr>
            <a:r>
              <a:rPr lang="ar-SA" b="1" dirty="0" smtClean="0"/>
              <a:t>استخدام </a:t>
            </a:r>
            <a:r>
              <a:rPr lang="ar-SA" b="1" dirty="0"/>
              <a:t>مستويات التقدير (</a:t>
            </a:r>
            <a:r>
              <a:rPr lang="en-US" b="1" dirty="0">
                <a:latin typeface="Times" pitchFamily="18" charset="0"/>
              </a:rPr>
              <a:t>Rubrics</a:t>
            </a:r>
            <a:r>
              <a:rPr lang="ar-SA" b="1" dirty="0"/>
              <a:t>) كأسلوب </a:t>
            </a:r>
            <a:r>
              <a:rPr lang="ar-SA" b="1" dirty="0" smtClean="0"/>
              <a:t>للتصحيح</a:t>
            </a:r>
            <a:endParaRPr lang="en-US" b="1" dirty="0"/>
          </a:p>
          <a:p>
            <a:pPr marL="266700" lvl="1">
              <a:lnSpc>
                <a:spcPct val="150000"/>
              </a:lnSpc>
            </a:pPr>
            <a:endParaRPr lang="ar-SA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6948264" y="3933056"/>
            <a:ext cx="1205918" cy="100811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PISA</a:t>
            </a:r>
            <a:endParaRPr lang="ar-SA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680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/>
      <p:bldP spid="5" grpId="0" animBg="1"/>
      <p:bldP spid="7" grpId="0" build="p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4182" y="814426"/>
            <a:ext cx="306250" cy="306250"/>
          </a:xfrm>
          <a:prstGeom prst="rect">
            <a:avLst/>
          </a:prstGeom>
        </p:spPr>
      </p:pic>
      <p:sp>
        <p:nvSpPr>
          <p:cNvPr id="4" name="مربع نص 3"/>
          <p:cNvSpPr txBox="1"/>
          <p:nvPr/>
        </p:nvSpPr>
        <p:spPr>
          <a:xfrm>
            <a:off x="827584" y="764704"/>
            <a:ext cx="726325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0070C0"/>
                </a:solidFill>
              </a:rPr>
              <a:t>مثال</a:t>
            </a:r>
            <a:endParaRPr lang="ar-SA" sz="2400" b="1" dirty="0">
              <a:solidFill>
                <a:srgbClr val="0070C0"/>
              </a:solidFill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899592" y="1606244"/>
            <a:ext cx="7263253" cy="123110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Low">
              <a:spcBef>
                <a:spcPct val="0"/>
              </a:spcBef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ar-SA" sz="20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</a:rPr>
              <a:t>عروض الهاتف:</a:t>
            </a:r>
            <a:endParaRPr lang="ar-SA" sz="20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</a:endParaRPr>
          </a:p>
          <a:p>
            <a:pPr algn="justLow">
              <a:spcBef>
                <a:spcPct val="0"/>
              </a:spcBef>
            </a:pPr>
            <a:r>
              <a:rPr lang="ar-SA" b="1" dirty="0">
                <a:latin typeface="Times New Roman" pitchFamily="18" charset="0"/>
              </a:rPr>
              <a:t>بسمة وفريد ودعاء انتقلوا مؤخراً إلى إحدى البلدان. يحتاج كل منهم إلى خدمة الهاتف. تلقوا المعلومات الآتية من إحدى شركات الهاتف عن عرضين مختلفين تفاصيلهما مبينة في الجدول الآتي:</a:t>
            </a:r>
            <a:endParaRPr lang="en-US" b="1" dirty="0">
              <a:latin typeface="Times New Roman" pitchFamily="18" charset="0"/>
            </a:endParaRPr>
          </a:p>
        </p:txBody>
      </p:sp>
      <p:graphicFrame>
        <p:nvGraphicFramePr>
          <p:cNvPr id="2" name="جدول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7969057"/>
              </p:ext>
            </p:extLst>
          </p:nvPr>
        </p:nvGraphicFramePr>
        <p:xfrm>
          <a:off x="899591" y="3140968"/>
          <a:ext cx="7200801" cy="2110734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1439886"/>
                <a:gridCol w="1441257"/>
                <a:gridCol w="1438515"/>
                <a:gridCol w="1441257"/>
                <a:gridCol w="1439886"/>
              </a:tblGrid>
              <a:tr h="576064">
                <a:tc rowSpan="2"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الدقائق المجانية في كل شهر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ill Sans MT" pitchFamily="34" charset="0"/>
                        <a:cs typeface="+mn-cs"/>
                      </a:endParaRPr>
                    </a:p>
                  </a:txBody>
                  <a:tcPr marL="90000" marR="90000" marT="46800" marB="46800" anchor="ctr" horzOverflow="overflow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سعر الدقيقة بالهللة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ill Sans MT" pitchFamily="34" charset="0"/>
                        <a:cs typeface="+mn-cs"/>
                      </a:endParaRPr>
                    </a:p>
                  </a:txBody>
                  <a:tcPr marL="90000" marR="90000" marT="46800" marB="46800" anchor="ctr" horzOverflow="overflow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600" b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الرسوم الشهرية بالريال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ill Sans MT" pitchFamily="34" charset="0"/>
                        <a:cs typeface="+mn-cs"/>
                      </a:endParaRPr>
                    </a:p>
                  </a:txBody>
                  <a:tcPr marL="90000" marR="90000" marT="46800" marB="46800" anchor="ctr" horzOverflow="overflow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نوع العرض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ill Sans MT" pitchFamily="34" charset="0"/>
                        <a:cs typeface="+mn-cs"/>
                      </a:endParaRPr>
                    </a:p>
                  </a:txBody>
                  <a:tcPr marL="90000" marR="90000" marT="46800" marB="46800" anchor="ctr" horzOverflow="overflow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127205"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 م – 8 ص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0"/>
                        <a:cs typeface="+mn-cs"/>
                      </a:endParaRPr>
                    </a:p>
                  </a:txBody>
                  <a:tcPr marL="90000" marR="90000" marT="46800" marB="46800" anchor="ctr" horzOverflow="overflow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 ص – 6 م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0"/>
                        <a:cs typeface="+mn-cs"/>
                      </a:endParaRPr>
                    </a:p>
                  </a:txBody>
                  <a:tcPr marL="90000" marR="90000" marT="46800" marB="46800" anchor="ctr" horzOverflow="overflow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599348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6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180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0"/>
                        <a:cs typeface="+mn-cs"/>
                      </a:endParaRPr>
                    </a:p>
                  </a:txBody>
                  <a:tcPr marL="90000" marR="90000" marT="46800" marB="4680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6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15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0"/>
                        <a:cs typeface="+mn-cs"/>
                      </a:endParaRPr>
                    </a:p>
                  </a:txBody>
                  <a:tcPr marL="90000" marR="90000" marT="46800" marB="4680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6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30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0"/>
                        <a:cs typeface="+mn-cs"/>
                      </a:endParaRPr>
                    </a:p>
                  </a:txBody>
                  <a:tcPr marL="90000" marR="90000" marT="46800" marB="4680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0"/>
                        <a:cs typeface="+mn-cs"/>
                      </a:endParaRPr>
                    </a:p>
                  </a:txBody>
                  <a:tcPr marL="90000" marR="90000" marT="46800" marB="4680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العرض أ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0"/>
                        <a:cs typeface="+mn-cs"/>
                      </a:endParaRPr>
                    </a:p>
                  </a:txBody>
                  <a:tcPr marL="90000" marR="90000" marT="46800" marB="46800" anchor="ctr" horzOverflow="overflow">
                    <a:solidFill>
                      <a:schemeClr val="bg1"/>
                    </a:solidFill>
                  </a:tcPr>
                </a:tc>
              </a:tr>
              <a:tr h="597882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120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0"/>
                        <a:cs typeface="+mn-cs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6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20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0"/>
                        <a:cs typeface="+mn-cs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6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20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0"/>
                        <a:cs typeface="+mn-cs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15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0"/>
                        <a:cs typeface="+mn-cs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العرض ب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0"/>
                        <a:cs typeface="+mn-cs"/>
                      </a:endParaRPr>
                    </a:p>
                  </a:txBody>
                  <a:tcPr marL="90000" marR="90000" marT="46800" marB="46800" anchor="ctr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5521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4182" y="814426"/>
            <a:ext cx="306250" cy="306250"/>
          </a:xfrm>
          <a:prstGeom prst="rect">
            <a:avLst/>
          </a:prstGeom>
        </p:spPr>
      </p:pic>
      <p:sp>
        <p:nvSpPr>
          <p:cNvPr id="4" name="مربع نص 3"/>
          <p:cNvSpPr txBox="1"/>
          <p:nvPr/>
        </p:nvSpPr>
        <p:spPr>
          <a:xfrm>
            <a:off x="899592" y="764704"/>
            <a:ext cx="726325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0070C0"/>
                </a:solidFill>
              </a:rPr>
              <a:t>نماذج عدة لاستخدام نتائج التقويم – ماذا نختار</a:t>
            </a:r>
            <a:endParaRPr lang="ar-SA" b="1" dirty="0">
              <a:solidFill>
                <a:srgbClr val="0070C0"/>
              </a:solidFill>
            </a:endParaRPr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6012160" y="1628800"/>
            <a:ext cx="2088232" cy="86409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/>
              <a:t>نموذج الوضع الحاضر</a:t>
            </a:r>
          </a:p>
          <a:p>
            <a:pPr algn="ctr"/>
            <a:r>
              <a:rPr lang="en-US" sz="1600" b="1" dirty="0" smtClean="0"/>
              <a:t>Status </a:t>
            </a:r>
            <a:r>
              <a:rPr lang="en-US" sz="1600" b="1" dirty="0"/>
              <a:t>Model</a:t>
            </a:r>
            <a:endParaRPr lang="ar-SA" sz="1600" b="1" dirty="0"/>
          </a:p>
        </p:txBody>
      </p:sp>
      <p:sp>
        <p:nvSpPr>
          <p:cNvPr id="9" name="مستطيل مستدير الزوايا 8"/>
          <p:cNvSpPr/>
          <p:nvPr/>
        </p:nvSpPr>
        <p:spPr>
          <a:xfrm>
            <a:off x="827584" y="1628800"/>
            <a:ext cx="5040560" cy="86409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justLow"/>
            <a:r>
              <a:rPr lang="ar-SA" sz="1600" b="1" dirty="0" smtClean="0"/>
              <a:t>في المعدل – كيف هو أداء الطلاب لهذا العام – بغض النظر عن أدائهم السابق.</a:t>
            </a:r>
            <a:endParaRPr lang="ar-SA" sz="1600" b="1" dirty="0"/>
          </a:p>
        </p:txBody>
      </p:sp>
      <p:sp>
        <p:nvSpPr>
          <p:cNvPr id="10" name="مستطيل مستدير الزوايا 9"/>
          <p:cNvSpPr/>
          <p:nvPr/>
        </p:nvSpPr>
        <p:spPr>
          <a:xfrm>
            <a:off x="6012160" y="2636912"/>
            <a:ext cx="2088232" cy="86409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/>
              <a:t>نموذج التحسين</a:t>
            </a:r>
          </a:p>
          <a:p>
            <a:pPr algn="ctr"/>
            <a:r>
              <a:rPr lang="en-US" sz="1600" b="1" dirty="0" smtClean="0"/>
              <a:t>Improvement Model</a:t>
            </a:r>
            <a:endParaRPr lang="ar-SA" sz="1600" b="1" dirty="0"/>
          </a:p>
        </p:txBody>
      </p:sp>
      <p:sp>
        <p:nvSpPr>
          <p:cNvPr id="11" name="مستطيل مستدير الزوايا 10"/>
          <p:cNvSpPr/>
          <p:nvPr/>
        </p:nvSpPr>
        <p:spPr>
          <a:xfrm>
            <a:off x="863621" y="2636912"/>
            <a:ext cx="5040560" cy="86409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justLow"/>
            <a:r>
              <a:rPr lang="ar-SA" sz="1600" b="1" dirty="0" smtClean="0"/>
              <a:t>في المعدل – هل أداء الطلاب هذا العام أفضل مقارنة بالطلاب في نفس الصف الدراسي العام الماضي.</a:t>
            </a:r>
            <a:endParaRPr lang="ar-SA" sz="1600" b="1" dirty="0"/>
          </a:p>
        </p:txBody>
      </p:sp>
      <p:sp>
        <p:nvSpPr>
          <p:cNvPr id="12" name="مستطيل مستدير الزوايا 11"/>
          <p:cNvSpPr/>
          <p:nvPr/>
        </p:nvSpPr>
        <p:spPr>
          <a:xfrm>
            <a:off x="6012160" y="3645024"/>
            <a:ext cx="2088232" cy="86409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/>
              <a:t>نموذج النمو</a:t>
            </a:r>
          </a:p>
          <a:p>
            <a:pPr algn="ctr"/>
            <a:r>
              <a:rPr lang="en-US" sz="1600" b="1" dirty="0" smtClean="0"/>
              <a:t>Growth Model</a:t>
            </a:r>
            <a:endParaRPr lang="ar-SA" sz="1600" b="1" dirty="0"/>
          </a:p>
        </p:txBody>
      </p:sp>
      <p:sp>
        <p:nvSpPr>
          <p:cNvPr id="13" name="مستطيل مستدير الزوايا 12"/>
          <p:cNvSpPr/>
          <p:nvPr/>
        </p:nvSpPr>
        <p:spPr>
          <a:xfrm>
            <a:off x="863621" y="3645024"/>
            <a:ext cx="5040560" cy="86409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justLow"/>
            <a:r>
              <a:rPr lang="ar-SA" sz="1600" b="1" dirty="0" smtClean="0"/>
              <a:t>كم في المعدل – تغير أداء الطلاب أنفسهم لهذا العام.</a:t>
            </a:r>
            <a:endParaRPr lang="ar-SA" sz="1600" b="1" dirty="0"/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6012160" y="4653136"/>
            <a:ext cx="2088232" cy="86409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/>
              <a:t>نموذج القيمة المضافة</a:t>
            </a:r>
          </a:p>
          <a:p>
            <a:pPr algn="ctr"/>
            <a:r>
              <a:rPr lang="en-US" sz="1600" b="1" dirty="0" smtClean="0"/>
              <a:t>Value – Added Model</a:t>
            </a:r>
            <a:endParaRPr lang="ar-SA" sz="1600" b="1" dirty="0"/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863621" y="4653136"/>
            <a:ext cx="5040560" cy="86409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justLow"/>
            <a:r>
              <a:rPr lang="ar-SA" sz="1600" b="1" dirty="0" smtClean="0"/>
              <a:t>في المعدل – إلى أي درجة حقق أو </a:t>
            </a:r>
            <a:r>
              <a:rPr lang="ar-SA" sz="1600" b="1" dirty="0"/>
              <a:t>أخفق التغير في أداء الطلاب </a:t>
            </a:r>
            <a:r>
              <a:rPr lang="ar-SA" sz="1600" b="1" dirty="0" smtClean="0"/>
              <a:t>في تحقيق النمو المتوقع</a:t>
            </a:r>
            <a:endParaRPr lang="ar-SA" sz="1600" b="1" dirty="0"/>
          </a:p>
        </p:txBody>
      </p:sp>
      <p:sp>
        <p:nvSpPr>
          <p:cNvPr id="16" name="مربع نص 15"/>
          <p:cNvSpPr txBox="1"/>
          <p:nvPr/>
        </p:nvSpPr>
        <p:spPr>
          <a:xfrm>
            <a:off x="827584" y="5949280"/>
            <a:ext cx="7263253" cy="61651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------</a:t>
            </a:r>
            <a:br>
              <a:rPr 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 Policymaker’s Guide to Growth Models For school accountability )</a:t>
            </a:r>
            <a:endParaRPr lang="ar-SA" sz="12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06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601216" y="418654"/>
            <a:ext cx="7499176" cy="1066130"/>
          </a:xfrm>
        </p:spPr>
        <p:txBody>
          <a:bodyPr>
            <a:normAutofit/>
          </a:bodyPr>
          <a:lstStyle/>
          <a:p>
            <a:pPr algn="r"/>
            <a:r>
              <a:rPr lang="ar-SA" sz="2400" b="1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معايير التقويم الجيد</a:t>
            </a:r>
            <a:endParaRPr lang="en-US" sz="2400" b="1" dirty="0">
              <a:solidFill>
                <a:srgbClr val="0070C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0476" y="1412776"/>
            <a:ext cx="8229600" cy="45259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ar-SA" sz="1800" b="1" dirty="0"/>
              <a:t>يبنى على كفايات مهمة</a:t>
            </a:r>
          </a:p>
          <a:p>
            <a:pPr>
              <a:lnSpc>
                <a:spcPct val="150000"/>
              </a:lnSpc>
            </a:pPr>
            <a:r>
              <a:rPr lang="ar-SA" sz="1800" b="1" dirty="0"/>
              <a:t>يتناول العمليات والنواتج</a:t>
            </a:r>
          </a:p>
          <a:p>
            <a:pPr>
              <a:lnSpc>
                <a:spcPct val="150000"/>
              </a:lnSpc>
            </a:pPr>
            <a:r>
              <a:rPr lang="ar-SA" sz="1800" b="1" dirty="0"/>
              <a:t>مدمج مع المنهج وعملية التدريس</a:t>
            </a:r>
          </a:p>
          <a:p>
            <a:pPr>
              <a:lnSpc>
                <a:spcPct val="150000"/>
              </a:lnSpc>
            </a:pPr>
            <a:r>
              <a:rPr lang="ar-SA" sz="1800" b="1" dirty="0"/>
              <a:t>أسلوب التقويم المستخدم يعتمد على الهدف من التقويم</a:t>
            </a:r>
          </a:p>
          <a:p>
            <a:pPr>
              <a:lnSpc>
                <a:spcPct val="150000"/>
              </a:lnSpc>
            </a:pPr>
            <a:r>
              <a:rPr lang="ar-SA" sz="1800" b="1" dirty="0"/>
              <a:t>أداة التقويم متوائمة مع الناتج التعليمي</a:t>
            </a:r>
          </a:p>
          <a:p>
            <a:pPr>
              <a:lnSpc>
                <a:spcPct val="150000"/>
              </a:lnSpc>
            </a:pPr>
            <a:r>
              <a:rPr lang="ar-SA" sz="1800" b="1" dirty="0"/>
              <a:t>معايير الأداء واضحة ومفهومة</a:t>
            </a:r>
          </a:p>
          <a:p>
            <a:pPr>
              <a:lnSpc>
                <a:spcPct val="150000"/>
              </a:lnSpc>
            </a:pPr>
            <a:r>
              <a:rPr lang="ar-SA" sz="1800" b="1" dirty="0"/>
              <a:t>التقويم يقدم معلومات يمكن الاستفادة منها في توجيه التعلم</a:t>
            </a:r>
          </a:p>
          <a:p>
            <a:pPr>
              <a:lnSpc>
                <a:spcPct val="150000"/>
              </a:lnSpc>
            </a:pPr>
            <a:r>
              <a:rPr lang="ar-SA" sz="1800" b="1" dirty="0"/>
              <a:t>مشاركة المتعلم في عملية التقويم</a:t>
            </a:r>
          </a:p>
          <a:p>
            <a:pPr>
              <a:lnSpc>
                <a:spcPct val="150000"/>
              </a:lnSpc>
            </a:pPr>
            <a:r>
              <a:rPr lang="ar-SA" sz="1800" b="1" dirty="0"/>
              <a:t>يقدم تغذية راجعة شاملة عن تقدم الطالب باستخدام مقاييس متعددة وعلى مدى زمني طويل</a:t>
            </a:r>
            <a:endParaRPr lang="en-US" sz="1800" b="1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4182" y="814426"/>
            <a:ext cx="306250" cy="30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979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724349" y="736718"/>
            <a:ext cx="726325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0070C0"/>
                </a:solidFill>
              </a:rPr>
              <a:t>التقويم للتعلم – بعض متطلبات النجاح *</a:t>
            </a:r>
            <a:endParaRPr lang="ar-SA" sz="2400" b="1" dirty="0">
              <a:solidFill>
                <a:srgbClr val="0070C0"/>
              </a:solidFill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611560" y="1340768"/>
            <a:ext cx="7848872" cy="43604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533400" indent="-533400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ar-SA" sz="1700" b="1" dirty="0"/>
              <a:t>وضع أوليات </a:t>
            </a:r>
            <a:r>
              <a:rPr lang="ar-SA" sz="1700" b="1" dirty="0" smtClean="0"/>
              <a:t>لنواتج التعلم المستهدفة (المعايير: مايجب أن يتعلمه الطالب ويستطيع عمله)</a:t>
            </a:r>
            <a:endParaRPr lang="en-US" sz="1700" b="1" dirty="0"/>
          </a:p>
          <a:p>
            <a:pPr marL="533400" indent="-533400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ar-SA" sz="1700" b="1" dirty="0"/>
              <a:t>تعريف جميع المعنيين (المعلمين، أولياء الأمور )  </a:t>
            </a:r>
            <a:r>
              <a:rPr lang="ar-SA" sz="1700" b="1" dirty="0" smtClean="0"/>
              <a:t>بالمعايير (التشاركية)</a:t>
            </a:r>
            <a:endParaRPr lang="en-US" sz="1700" b="1" dirty="0"/>
          </a:p>
          <a:p>
            <a:pPr marL="533400" indent="-533400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ar-SA" sz="1700" b="1" dirty="0"/>
              <a:t>بناء </a:t>
            </a:r>
            <a:r>
              <a:rPr lang="ar-SA" sz="1700" b="1" dirty="0" smtClean="0"/>
              <a:t>أدوات التقويم المناسبة لمعايير التعلم ولنمط التعلم عند الطالب</a:t>
            </a:r>
            <a:endParaRPr lang="ar-SA" sz="1700" b="1" dirty="0"/>
          </a:p>
          <a:p>
            <a:pPr marL="533400" indent="-533400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ar-SA" sz="1700" b="1" dirty="0"/>
              <a:t>اعداد تقارير مفصلة عن أداء الطالب (لكل معيار</a:t>
            </a:r>
            <a:r>
              <a:rPr lang="ar-SA" sz="1700" b="1" dirty="0" smtClean="0"/>
              <a:t>) واستخدام النتائج للتعامل مع كل طالب وفقاً لقدراته</a:t>
            </a:r>
            <a:endParaRPr lang="en-US" sz="1700" b="1" dirty="0"/>
          </a:p>
          <a:p>
            <a:pPr marL="533400" indent="-533400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ar-SA" sz="1700" b="1" dirty="0"/>
              <a:t>مراقبة التدريس للتأكد من </a:t>
            </a:r>
            <a:r>
              <a:rPr lang="ar-SA" sz="1700" b="1" dirty="0" smtClean="0"/>
              <a:t>إعطاء الاهتمام لجميع المعايير</a:t>
            </a:r>
            <a:endParaRPr lang="en-US" sz="1700" b="1" dirty="0"/>
          </a:p>
          <a:p>
            <a:pPr marL="533400" indent="-533400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ar-SA" sz="1700" b="1" dirty="0"/>
              <a:t>تزويد المدارس بأدوات تقويم </a:t>
            </a:r>
            <a:r>
              <a:rPr lang="ar-SA" sz="1700" b="1" dirty="0" smtClean="0"/>
              <a:t>متنوعة</a:t>
            </a:r>
            <a:endParaRPr lang="ar-SA" sz="1700" b="1" dirty="0"/>
          </a:p>
          <a:p>
            <a:pPr marL="533400" indent="-533400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ar-SA" sz="1700" b="1" dirty="0"/>
              <a:t>تصميم </a:t>
            </a:r>
            <a:r>
              <a:rPr lang="ar-SA" sz="1700" b="1" dirty="0" smtClean="0"/>
              <a:t>أدوات التقويم بشكل </a:t>
            </a:r>
            <a:r>
              <a:rPr lang="ar-SA" sz="1700" b="1" dirty="0"/>
              <a:t>يعطي جميع الطلاب فرصاً متساوية لإظهار مدى اكتسابهم للمعايير</a:t>
            </a:r>
          </a:p>
          <a:p>
            <a:pPr marL="533400" indent="-533400">
              <a:lnSpc>
                <a:spcPct val="150000"/>
              </a:lnSpc>
              <a:buFont typeface="Arial" pitchFamily="34" charset="0"/>
              <a:buChar char="•"/>
            </a:pPr>
            <a:r>
              <a:rPr lang="ar-SA" sz="1700" b="1" dirty="0"/>
              <a:t>التطوير المهني للمعلمين لتمكينهم من الاستفادة من النتائج لتحسين استراتيجيات التدريس </a:t>
            </a:r>
            <a:r>
              <a:rPr lang="ar-SA" sz="1700" b="1" dirty="0" smtClean="0"/>
              <a:t>المستخدمة</a:t>
            </a:r>
            <a:endParaRPr lang="ar-SA" sz="1700" b="1" dirty="0"/>
          </a:p>
          <a:p>
            <a:pPr marL="533400" indent="-533400">
              <a:lnSpc>
                <a:spcPct val="150000"/>
              </a:lnSpc>
              <a:buFont typeface="Arial" pitchFamily="34" charset="0"/>
              <a:buChar char="•"/>
            </a:pPr>
            <a:r>
              <a:rPr lang="ar-SA" sz="1700" b="1" dirty="0" smtClean="0"/>
              <a:t>تغيير القناعات لدى أولياء الأمور بأهمية اكتساب الطالب للكفايات لا الاقتصار على الدرجات (ثقافة الدرجات)</a:t>
            </a:r>
          </a:p>
          <a:p>
            <a:pPr marL="533400" indent="-533400">
              <a:lnSpc>
                <a:spcPct val="150000"/>
              </a:lnSpc>
              <a:buFont typeface="Arial" pitchFamily="34" charset="0"/>
              <a:buChar char="•"/>
            </a:pPr>
            <a:r>
              <a:rPr lang="ar-SA" sz="1700" b="1" dirty="0" smtClean="0"/>
              <a:t>توفر بيئة تشجع الطلاب على اكتساب الكفايات لا المنافسة على الترتيب أو الدرجات</a:t>
            </a:r>
            <a:endParaRPr lang="ar-SA" sz="1700" b="1" dirty="0"/>
          </a:p>
        </p:txBody>
      </p:sp>
      <p:sp>
        <p:nvSpPr>
          <p:cNvPr id="2" name="مستطيل 1"/>
          <p:cNvSpPr/>
          <p:nvPr/>
        </p:nvSpPr>
        <p:spPr>
          <a:xfrm>
            <a:off x="899592" y="5949280"/>
            <a:ext cx="69127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ar-SA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--------------</a:t>
            </a:r>
            <a:endParaRPr lang="ar-SA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l"/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*From:  The Commission on Instructionally Supportive Assessment (2001)</a:t>
            </a:r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4182" y="814426"/>
            <a:ext cx="306250" cy="30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875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build="p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1403649" y="4509120"/>
            <a:ext cx="6480720" cy="36004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/>
              <a:t>ضرورة التكامل والمواءمة</a:t>
            </a:r>
            <a:endParaRPr lang="ar-SA" b="1" dirty="0"/>
          </a:p>
        </p:txBody>
      </p:sp>
      <p:sp>
        <p:nvSpPr>
          <p:cNvPr id="3" name="مثلث متساوي الساقين 9"/>
          <p:cNvSpPr/>
          <p:nvPr/>
        </p:nvSpPr>
        <p:spPr>
          <a:xfrm rot="10800000">
            <a:off x="1403649" y="5013176"/>
            <a:ext cx="6480720" cy="288032"/>
          </a:xfrm>
          <a:prstGeom prst="triangl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ستطيل مستدير الزوايا 10"/>
          <p:cNvSpPr/>
          <p:nvPr/>
        </p:nvSpPr>
        <p:spPr>
          <a:xfrm>
            <a:off x="1403649" y="5445224"/>
            <a:ext cx="6480720" cy="36004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/>
              <a:t>تحسين تعلم الطالب</a:t>
            </a:r>
            <a:endParaRPr lang="ar-SA" b="1" dirty="0"/>
          </a:p>
        </p:txBody>
      </p:sp>
      <p:sp>
        <p:nvSpPr>
          <p:cNvPr id="5" name="مستطيل مستدير الزوايا 8"/>
          <p:cNvSpPr/>
          <p:nvPr/>
        </p:nvSpPr>
        <p:spPr>
          <a:xfrm>
            <a:off x="3568443" y="2780928"/>
            <a:ext cx="2151131" cy="86409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</a:rPr>
              <a:t>التقويم الصفي</a:t>
            </a:r>
          </a:p>
        </p:txBody>
      </p:sp>
      <p:sp>
        <p:nvSpPr>
          <p:cNvPr id="6" name="مستطيل مستدير الزوايا 12"/>
          <p:cNvSpPr/>
          <p:nvPr/>
        </p:nvSpPr>
        <p:spPr>
          <a:xfrm>
            <a:off x="3568443" y="1484784"/>
            <a:ext cx="2151131" cy="86409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</a:rPr>
              <a:t>التقويم </a:t>
            </a:r>
            <a:r>
              <a:rPr lang="ar-SA" sz="2400" b="1" dirty="0" smtClean="0">
                <a:solidFill>
                  <a:schemeClr val="bg1"/>
                </a:solidFill>
              </a:rPr>
              <a:t>الوطني</a:t>
            </a:r>
            <a:endParaRPr lang="ar-SA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529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4182" y="814426"/>
            <a:ext cx="306250" cy="306250"/>
          </a:xfrm>
          <a:prstGeom prst="rect">
            <a:avLst/>
          </a:prstGeom>
        </p:spPr>
      </p:pic>
      <p:sp>
        <p:nvSpPr>
          <p:cNvPr id="4" name="مربع نص 3"/>
          <p:cNvSpPr txBox="1"/>
          <p:nvPr/>
        </p:nvSpPr>
        <p:spPr>
          <a:xfrm>
            <a:off x="827584" y="764704"/>
            <a:ext cx="726325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0070C0"/>
                </a:solidFill>
              </a:rPr>
              <a:t>نموذج </a:t>
            </a:r>
            <a:r>
              <a:rPr lang="ar-SA" sz="2400" b="1" dirty="0">
                <a:solidFill>
                  <a:srgbClr val="0070C0"/>
                </a:solidFill>
              </a:rPr>
              <a:t>تكاملي للتقويم</a:t>
            </a:r>
          </a:p>
        </p:txBody>
      </p:sp>
      <p:pic>
        <p:nvPicPr>
          <p:cNvPr id="1026" name="Picture 2" descr="C:\Users\aalgrrah\Desktop\Untitled-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25" y="1412776"/>
            <a:ext cx="8086940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982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4182" y="814426"/>
            <a:ext cx="306250" cy="306250"/>
          </a:xfrm>
          <a:prstGeom prst="rect">
            <a:avLst/>
          </a:prstGeom>
        </p:spPr>
      </p:pic>
      <p:sp>
        <p:nvSpPr>
          <p:cNvPr id="4" name="مربع نص 3"/>
          <p:cNvSpPr txBox="1"/>
          <p:nvPr/>
        </p:nvSpPr>
        <p:spPr>
          <a:xfrm>
            <a:off x="899592" y="764704"/>
            <a:ext cx="726325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0070C0"/>
                </a:solidFill>
              </a:rPr>
              <a:t>دروس متعلمة من أنظمة تعليمية مختلفة</a:t>
            </a:r>
            <a:endParaRPr lang="ar-SA" b="1" dirty="0">
              <a:solidFill>
                <a:srgbClr val="0070C0"/>
              </a:solidFill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899592" y="1340768"/>
            <a:ext cx="7263253" cy="512448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 algn="justLow">
              <a:lnSpc>
                <a:spcPct val="150000"/>
              </a:lnSpc>
              <a:buFont typeface="Arial" pitchFamily="34" charset="0"/>
              <a:buChar char="•"/>
            </a:pPr>
            <a:r>
              <a:rPr lang="ar-SA" sz="2000" b="1" dirty="0" smtClean="0"/>
              <a:t>وجود نظام تقويم قائم على شواهد حقيقة لنواتج تعلم</a:t>
            </a:r>
            <a:r>
              <a:rPr lang="ar-SA" sz="2000" b="1" dirty="0"/>
              <a:t> </a:t>
            </a:r>
            <a:r>
              <a:rPr lang="ar-SA" sz="2000" b="1" dirty="0" smtClean="0"/>
              <a:t>الطالب أساس لتحسين التعلم وزيادة دافعية الطالب</a:t>
            </a:r>
          </a:p>
          <a:p>
            <a:pPr marL="285750" indent="-285750" algn="justLow">
              <a:lnSpc>
                <a:spcPct val="150000"/>
              </a:lnSpc>
              <a:buFont typeface="Arial" pitchFamily="34" charset="0"/>
              <a:buChar char="•"/>
            </a:pPr>
            <a:r>
              <a:rPr lang="ar-SA" sz="2000" b="1" dirty="0" smtClean="0"/>
              <a:t>أساليب التقويم تؤثر بشكل مقصود أو غير مقصود على سلوك المتعلمين والمعلمين والمدارس</a:t>
            </a:r>
            <a:r>
              <a:rPr lang="ar-SA" sz="2000" b="1" dirty="0"/>
              <a:t> </a:t>
            </a:r>
            <a:r>
              <a:rPr lang="ar-SA" sz="2000" b="1" dirty="0" smtClean="0"/>
              <a:t>ولذلك من المهم أن تصمم بشكل يضمن تحقيقها للأثر المطلوب</a:t>
            </a:r>
          </a:p>
          <a:p>
            <a:pPr marL="285750" indent="-285750" algn="justLow">
              <a:lnSpc>
                <a:spcPct val="150000"/>
              </a:lnSpc>
              <a:buFont typeface="Arial" pitchFamily="34" charset="0"/>
              <a:buChar char="•"/>
            </a:pPr>
            <a:r>
              <a:rPr lang="ar-SA" sz="2000" b="1" dirty="0" smtClean="0"/>
              <a:t>أهمية التوجه </a:t>
            </a:r>
            <a:r>
              <a:rPr lang="ar-SA" sz="2000" b="1" dirty="0"/>
              <a:t>نحو </a:t>
            </a:r>
            <a:r>
              <a:rPr lang="ar-SA" sz="2000" b="1" dirty="0" smtClean="0"/>
              <a:t>أدوات التقويم التي </a:t>
            </a:r>
            <a:r>
              <a:rPr lang="ar-SA" sz="2000" b="1" dirty="0"/>
              <a:t>تقيس نطاق واسع من المهارات (حل المشكلات، انتاج المعرفة، الابداع</a:t>
            </a:r>
            <a:r>
              <a:rPr lang="ar-SA" sz="2000" b="1" dirty="0" smtClean="0"/>
              <a:t>)</a:t>
            </a:r>
          </a:p>
          <a:p>
            <a:pPr marL="285750" indent="-285750" algn="justLow">
              <a:lnSpc>
                <a:spcPct val="150000"/>
              </a:lnSpc>
              <a:buFont typeface="Arial" pitchFamily="34" charset="0"/>
              <a:buChar char="•"/>
            </a:pPr>
            <a:r>
              <a:rPr lang="ar-SA" sz="2000" b="1" dirty="0" smtClean="0"/>
              <a:t>تحديد الهدف من التقويم وطريقة استخدامه خطوة أساسية قبل البدء في بناء أدواته وتطبيقها</a:t>
            </a:r>
          </a:p>
          <a:p>
            <a:pPr marL="285750" indent="-285750" algn="justLow">
              <a:lnSpc>
                <a:spcPct val="150000"/>
              </a:lnSpc>
              <a:buFont typeface="Arial" pitchFamily="34" charset="0"/>
              <a:buChar char="•"/>
            </a:pPr>
            <a:r>
              <a:rPr lang="ar-SA" sz="2000" b="1" dirty="0"/>
              <a:t>الاستفادة من نتائج </a:t>
            </a:r>
            <a:r>
              <a:rPr lang="ar-SA" sz="2000" b="1" dirty="0" smtClean="0"/>
              <a:t>التقويم لوضع </a:t>
            </a:r>
            <a:r>
              <a:rPr lang="ar-SA" sz="2000" b="1" dirty="0"/>
              <a:t>أولويات التعليم </a:t>
            </a:r>
            <a:r>
              <a:rPr lang="ar-SA" sz="2000" b="1" dirty="0" smtClean="0"/>
              <a:t>والتعلم واستخدام أساليب التدريس الفعالة</a:t>
            </a:r>
            <a:endParaRPr lang="ar-SA" sz="2000" b="1" dirty="0"/>
          </a:p>
          <a:p>
            <a:pPr algn="justLow">
              <a:lnSpc>
                <a:spcPct val="150000"/>
              </a:lnSpc>
            </a:pPr>
            <a:endParaRPr lang="ar-SA" sz="2000" b="1" dirty="0" smtClean="0"/>
          </a:p>
        </p:txBody>
      </p:sp>
      <p:sp>
        <p:nvSpPr>
          <p:cNvPr id="8" name="مربع نص 7"/>
          <p:cNvSpPr txBox="1"/>
          <p:nvPr/>
        </p:nvSpPr>
        <p:spPr>
          <a:xfrm>
            <a:off x="899592" y="5749489"/>
            <a:ext cx="7263253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>
              <a:lnSpc>
                <a:spcPct val="150000"/>
              </a:lnSpc>
            </a:pPr>
            <a:r>
              <a:rPr lang="ar-SA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-----</a:t>
            </a:r>
          </a:p>
          <a:p>
            <a:pPr algn="l">
              <a:lnSpc>
                <a:spcPct val="150000"/>
              </a:lnSpc>
            </a:pP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Figlio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David,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Northwestern University</a:t>
            </a:r>
            <a:endParaRPr lang="ar-SA" sz="1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987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/>
      <p:bldP spid="8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4182" y="881956"/>
            <a:ext cx="306250" cy="306250"/>
          </a:xfrm>
          <a:prstGeom prst="rect">
            <a:avLst/>
          </a:prstGeom>
        </p:spPr>
      </p:pic>
      <p:sp>
        <p:nvSpPr>
          <p:cNvPr id="4" name="مربع نص 3"/>
          <p:cNvSpPr txBox="1"/>
          <p:nvPr/>
        </p:nvSpPr>
        <p:spPr>
          <a:xfrm>
            <a:off x="899592" y="764704"/>
            <a:ext cx="726325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0070C0"/>
                </a:solidFill>
              </a:rPr>
              <a:t>مبادئ أساسية</a:t>
            </a:r>
            <a:endParaRPr lang="ar-SA" sz="2400" b="1" dirty="0">
              <a:solidFill>
                <a:srgbClr val="0070C0"/>
              </a:solidFill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3491880" y="1340768"/>
            <a:ext cx="4670965" cy="574862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 algn="justLow">
              <a:lnSpc>
                <a:spcPct val="150000"/>
              </a:lnSpc>
              <a:buFont typeface="Arial" pitchFamily="34" charset="0"/>
              <a:buChar char="•"/>
            </a:pPr>
            <a:r>
              <a:rPr lang="ar-SA" sz="1900" b="1" dirty="0"/>
              <a:t>أساليب التقويم تبني العملية التعليمية أو </a:t>
            </a:r>
            <a:r>
              <a:rPr lang="ar-SA" sz="1900" b="1" dirty="0" smtClean="0"/>
              <a:t>تهدمها</a:t>
            </a:r>
            <a:endParaRPr lang="ar-SA" sz="1900" b="1" dirty="0"/>
          </a:p>
          <a:p>
            <a:pPr marL="285750" indent="-285750" algn="justLow">
              <a:lnSpc>
                <a:spcPct val="150000"/>
              </a:lnSpc>
              <a:buFont typeface="Arial" pitchFamily="34" charset="0"/>
              <a:buChar char="•"/>
            </a:pPr>
            <a:r>
              <a:rPr lang="ar-SA" sz="1900" b="1" dirty="0"/>
              <a:t>التقويم جزء أساس من العملية </a:t>
            </a:r>
            <a:r>
              <a:rPr lang="ar-SA" sz="1900" b="1" dirty="0" smtClean="0"/>
              <a:t>التعليمية وليس منفصلاً عنها</a:t>
            </a:r>
            <a:endParaRPr lang="ar-SA" sz="1900" b="1" dirty="0"/>
          </a:p>
          <a:p>
            <a:pPr marL="285750" indent="-285750" algn="justLow">
              <a:lnSpc>
                <a:spcPct val="150000"/>
              </a:lnSpc>
              <a:buFont typeface="Arial" pitchFamily="34" charset="0"/>
              <a:buChar char="•"/>
            </a:pPr>
            <a:r>
              <a:rPr lang="ar-SA" sz="1900" b="1" dirty="0"/>
              <a:t>الأدوات الجيدة تؤدي إلى أحكام صحيحة عن </a:t>
            </a:r>
            <a:r>
              <a:rPr lang="ar-SA" sz="1900" b="1" dirty="0" smtClean="0"/>
              <a:t>تعلم الطالب</a:t>
            </a:r>
            <a:endParaRPr lang="ar-SA" sz="1900" b="1" dirty="0"/>
          </a:p>
          <a:p>
            <a:pPr marL="285750" indent="-285750" algn="justLow">
              <a:lnSpc>
                <a:spcPct val="150000"/>
              </a:lnSpc>
              <a:buFont typeface="Arial" pitchFamily="34" charset="0"/>
              <a:buChar char="•"/>
            </a:pPr>
            <a:r>
              <a:rPr lang="ar-SA" sz="1900" b="1" dirty="0"/>
              <a:t>الأحكام الصحيحة تؤدي إلى تحسين </a:t>
            </a:r>
            <a:r>
              <a:rPr lang="ar-SA" sz="1900" b="1" dirty="0" smtClean="0"/>
              <a:t>التدريس والتعلم</a:t>
            </a:r>
            <a:endParaRPr lang="ar-SA" sz="1900" b="1" dirty="0"/>
          </a:p>
          <a:p>
            <a:pPr marL="285750" indent="-285750" algn="justLow">
              <a:lnSpc>
                <a:spcPct val="150000"/>
              </a:lnSpc>
              <a:buFont typeface="Arial" pitchFamily="34" charset="0"/>
              <a:buChar char="•"/>
            </a:pPr>
            <a:r>
              <a:rPr lang="ar-SA" sz="1900" b="1" dirty="0" smtClean="0"/>
              <a:t>تطوير المناهج وعملية </a:t>
            </a:r>
            <a:r>
              <a:rPr lang="ar-SA" sz="1900" b="1" dirty="0"/>
              <a:t>التدريس يمكن أن يتم من خلال تطوير أساليب </a:t>
            </a:r>
            <a:r>
              <a:rPr lang="ar-SA" sz="1900" b="1" dirty="0" smtClean="0"/>
              <a:t>التقويم</a:t>
            </a:r>
          </a:p>
          <a:p>
            <a:pPr marL="285750" indent="-285750" algn="justLow">
              <a:lnSpc>
                <a:spcPct val="150000"/>
              </a:lnSpc>
              <a:buFont typeface="Arial" pitchFamily="34" charset="0"/>
              <a:buChar char="•"/>
            </a:pPr>
            <a:r>
              <a:rPr lang="ar-SA" sz="1900" b="1" dirty="0" smtClean="0"/>
              <a:t>التغذية الراجعة عنصر مهم في عملية التقويم (للمدرسة وللمعلم وللطالب ولولي الأمر)</a:t>
            </a:r>
          </a:p>
          <a:p>
            <a:pPr marL="285750" indent="-285750" algn="justLow">
              <a:lnSpc>
                <a:spcPct val="150000"/>
              </a:lnSpc>
              <a:buFont typeface="Arial" pitchFamily="34" charset="0"/>
              <a:buChar char="•"/>
            </a:pPr>
            <a:r>
              <a:rPr lang="ar-SA" sz="1900" b="1" dirty="0" smtClean="0"/>
              <a:t>هناك علاقة قوية بين ما يتم تقويمه ومايتم تعلمه، مايقوم يعتبر أكثر أهمية وقيمة تربوية</a:t>
            </a:r>
            <a:endParaRPr lang="ar-SA" sz="1900" b="1" dirty="0"/>
          </a:p>
          <a:p>
            <a:pPr algn="justLow">
              <a:lnSpc>
                <a:spcPct val="150000"/>
              </a:lnSpc>
            </a:pPr>
            <a:endParaRPr lang="en-US" sz="1900" b="1" dirty="0"/>
          </a:p>
        </p:txBody>
      </p:sp>
      <p:pic>
        <p:nvPicPr>
          <p:cNvPr id="1026" name="Picture 2" descr="G:\Graphics\صور\iStock\gettyimages\10262278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2983149" cy="1983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2491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6453763" y="4149080"/>
            <a:ext cx="121458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rgbClr val="0070C0"/>
                </a:solidFill>
              </a:rPr>
              <a:t>شكراً لكم</a:t>
            </a:r>
            <a:endParaRPr lang="ar-SA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457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4182" y="814426"/>
            <a:ext cx="306250" cy="306250"/>
          </a:xfrm>
          <a:prstGeom prst="rect">
            <a:avLst/>
          </a:prstGeom>
        </p:spPr>
      </p:pic>
      <p:sp>
        <p:nvSpPr>
          <p:cNvPr id="4" name="مربع نص 3"/>
          <p:cNvSpPr txBox="1"/>
          <p:nvPr/>
        </p:nvSpPr>
        <p:spPr>
          <a:xfrm>
            <a:off x="827584" y="756158"/>
            <a:ext cx="726325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0070C0"/>
                </a:solidFill>
              </a:rPr>
              <a:t>العلاقة بين التقويم والتعليم والتعلم (المثلث الذهبي)</a:t>
            </a:r>
            <a:endParaRPr lang="ar-SA" sz="2400" b="1" dirty="0">
              <a:solidFill>
                <a:srgbClr val="0070C0"/>
              </a:solidFill>
            </a:endParaRPr>
          </a:p>
        </p:txBody>
      </p:sp>
      <p:grpSp>
        <p:nvGrpSpPr>
          <p:cNvPr id="18" name="مجموعة 17"/>
          <p:cNvGrpSpPr/>
          <p:nvPr/>
        </p:nvGrpSpPr>
        <p:grpSpPr>
          <a:xfrm>
            <a:off x="899592" y="1484784"/>
            <a:ext cx="7267608" cy="4845072"/>
            <a:chOff x="1524000" y="1412776"/>
            <a:chExt cx="6096000" cy="4064000"/>
          </a:xfrm>
        </p:grpSpPr>
        <p:grpSp>
          <p:nvGrpSpPr>
            <p:cNvPr id="17" name="مجموعة 16"/>
            <p:cNvGrpSpPr/>
            <p:nvPr/>
          </p:nvGrpSpPr>
          <p:grpSpPr>
            <a:xfrm>
              <a:off x="1524000" y="1412776"/>
              <a:ext cx="6096000" cy="4064000"/>
              <a:chOff x="1524000" y="1412776"/>
              <a:chExt cx="6096000" cy="4064000"/>
            </a:xfrm>
          </p:grpSpPr>
          <p:graphicFrame>
            <p:nvGraphicFramePr>
              <p:cNvPr id="2" name="رسم تخطيطي 1"/>
              <p:cNvGraphicFramePr/>
              <p:nvPr>
                <p:extLst>
                  <p:ext uri="{D42A27DB-BD31-4B8C-83A1-F6EECF244321}">
                    <p14:modId xmlns:p14="http://schemas.microsoft.com/office/powerpoint/2010/main" val="4104697593"/>
                  </p:ext>
                </p:extLst>
              </p:nvPr>
            </p:nvGraphicFramePr>
            <p:xfrm>
              <a:off x="1524000" y="1412776"/>
              <a:ext cx="6096000" cy="406400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3" r:lo="rId4" r:qs="rId5" r:cs="rId6"/>
              </a:graphicData>
            </a:graphic>
          </p:graphicFrame>
          <p:sp>
            <p:nvSpPr>
              <p:cNvPr id="5" name="شكل بيضاوي 4"/>
              <p:cNvSpPr/>
              <p:nvPr/>
            </p:nvSpPr>
            <p:spPr>
              <a:xfrm>
                <a:off x="3825025" y="2826041"/>
                <a:ext cx="1440160" cy="144016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ar-SA" b="1" dirty="0" smtClean="0"/>
                  <a:t>التعلم</a:t>
                </a:r>
                <a:endParaRPr lang="ar-SA" b="1" dirty="0"/>
              </a:p>
            </p:txBody>
          </p:sp>
        </p:grpSp>
        <p:cxnSp>
          <p:nvCxnSpPr>
            <p:cNvPr id="8" name="رابط مستقيم 7"/>
            <p:cNvCxnSpPr/>
            <p:nvPr/>
          </p:nvCxnSpPr>
          <p:spPr>
            <a:xfrm>
              <a:off x="4554070" y="2393993"/>
              <a:ext cx="0" cy="288032"/>
            </a:xfrm>
            <a:prstGeom prst="line">
              <a:avLst/>
            </a:prstGeom>
            <a:ln w="57150">
              <a:solidFill>
                <a:schemeClr val="tx1">
                  <a:lumMod val="65000"/>
                  <a:lumOff val="35000"/>
                </a:schemeClr>
              </a:solidFill>
              <a:headEnd type="diamond" w="med" len="med"/>
              <a:tailEnd type="diamond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رابط مستقيم 10"/>
            <p:cNvCxnSpPr/>
            <p:nvPr/>
          </p:nvCxnSpPr>
          <p:spPr>
            <a:xfrm flipH="1">
              <a:off x="3779912" y="4275166"/>
              <a:ext cx="261137" cy="241161"/>
            </a:xfrm>
            <a:prstGeom prst="line">
              <a:avLst/>
            </a:prstGeom>
            <a:ln w="57150">
              <a:solidFill>
                <a:schemeClr val="tx1">
                  <a:lumMod val="65000"/>
                  <a:lumOff val="35000"/>
                </a:schemeClr>
              </a:solidFill>
              <a:headEnd type="diamond" w="med" len="med"/>
              <a:tailEnd type="diamond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رابط مستقيم 12"/>
            <p:cNvCxnSpPr/>
            <p:nvPr/>
          </p:nvCxnSpPr>
          <p:spPr>
            <a:xfrm rot="16200000" flipH="1">
              <a:off x="5023001" y="4303084"/>
              <a:ext cx="261137" cy="241161"/>
            </a:xfrm>
            <a:prstGeom prst="line">
              <a:avLst/>
            </a:prstGeom>
            <a:ln w="57150">
              <a:solidFill>
                <a:schemeClr val="tx1">
                  <a:lumMod val="65000"/>
                  <a:lumOff val="35000"/>
                </a:schemeClr>
              </a:solidFill>
              <a:headEnd type="diamond" w="med" len="med"/>
              <a:tailEnd type="diamond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24931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4182" y="814426"/>
            <a:ext cx="306250" cy="306250"/>
          </a:xfrm>
          <a:prstGeom prst="rect">
            <a:avLst/>
          </a:prstGeom>
        </p:spPr>
      </p:pic>
      <p:sp>
        <p:nvSpPr>
          <p:cNvPr id="4" name="مربع نص 3"/>
          <p:cNvSpPr txBox="1"/>
          <p:nvPr/>
        </p:nvSpPr>
        <p:spPr>
          <a:xfrm>
            <a:off x="827584" y="764704"/>
            <a:ext cx="726325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0070C0"/>
                </a:solidFill>
              </a:rPr>
              <a:t>مثال: معايير التعلم وتأثيرها على التدريس والتقويم</a:t>
            </a:r>
            <a:endParaRPr lang="ar-SA" sz="2400" b="1" dirty="0">
              <a:solidFill>
                <a:srgbClr val="0070C0"/>
              </a:solidFill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5148064" y="1556792"/>
            <a:ext cx="3240360" cy="44644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285750" indent="-285750" algn="justLow">
              <a:lnSpc>
                <a:spcPct val="150000"/>
              </a:lnSpc>
              <a:buFont typeface="Arial" pitchFamily="34" charset="0"/>
              <a:buChar char="•"/>
            </a:pPr>
            <a:r>
              <a:rPr lang="ar-SA" sz="1400" b="1" dirty="0"/>
              <a:t>يستخدم اللغة لتنظيم أفكاره وعرضها وانتاج المعرفة.</a:t>
            </a:r>
          </a:p>
          <a:p>
            <a:pPr marL="285750" indent="-285750" algn="justLow">
              <a:lnSpc>
                <a:spcPct val="150000"/>
              </a:lnSpc>
              <a:buFont typeface="Arial" pitchFamily="34" charset="0"/>
              <a:buChar char="•"/>
            </a:pPr>
            <a:r>
              <a:rPr lang="ar-SA" sz="1400" b="1" dirty="0"/>
              <a:t>يوظف ما يتعلمه في مختلف جوانب حياته.</a:t>
            </a:r>
          </a:p>
          <a:p>
            <a:pPr marL="285750" indent="-285750" algn="justLow">
              <a:lnSpc>
                <a:spcPct val="150000"/>
              </a:lnSpc>
              <a:buFont typeface="Arial" pitchFamily="34" charset="0"/>
              <a:buChar char="•"/>
            </a:pPr>
            <a:r>
              <a:rPr lang="ar-SA" sz="1400" b="1" dirty="0"/>
              <a:t>متعلم نشط يمتلك مهارات التعلم الذاتي.</a:t>
            </a:r>
          </a:p>
          <a:p>
            <a:pPr marL="285750" indent="-285750" algn="justLow">
              <a:lnSpc>
                <a:spcPct val="150000"/>
              </a:lnSpc>
              <a:buFont typeface="Arial" pitchFamily="34" charset="0"/>
              <a:buChar char="•"/>
            </a:pPr>
            <a:r>
              <a:rPr lang="ar-SA" sz="1400" b="1" dirty="0"/>
              <a:t>يمتلك مهارات وأدوات التعلم والتعليم.</a:t>
            </a:r>
          </a:p>
          <a:p>
            <a:pPr marL="285750" indent="-285750" algn="justLow">
              <a:lnSpc>
                <a:spcPct val="150000"/>
              </a:lnSpc>
              <a:buFont typeface="Arial" pitchFamily="34" charset="0"/>
              <a:buChar char="•"/>
            </a:pPr>
            <a:r>
              <a:rPr lang="ar-SA" sz="1400" b="1" dirty="0"/>
              <a:t>يمتلك القدرة على الوصول إلى مصادر المعرفة وتوظيفها وإعادة انتاجها.</a:t>
            </a:r>
          </a:p>
          <a:p>
            <a:pPr marL="285750" indent="-285750" algn="justLow">
              <a:lnSpc>
                <a:spcPct val="150000"/>
              </a:lnSpc>
              <a:buFont typeface="Arial" pitchFamily="34" charset="0"/>
              <a:buChar char="•"/>
            </a:pPr>
            <a:r>
              <a:rPr lang="ar-SA" sz="1400" b="1" dirty="0"/>
              <a:t>يمتلك القدرة على التخيل والابداع والوصول إلى حلول جديدة للمشكلات.</a:t>
            </a:r>
          </a:p>
          <a:p>
            <a:pPr marL="285750" indent="-285750" algn="justLow">
              <a:lnSpc>
                <a:spcPct val="150000"/>
              </a:lnSpc>
              <a:buFont typeface="Arial" pitchFamily="34" charset="0"/>
              <a:buChar char="•"/>
            </a:pPr>
            <a:r>
              <a:rPr lang="ar-SA" sz="1400" b="1" dirty="0"/>
              <a:t>يجيد مهارات العمل التعاوني ويمارس العمل بروح الفريق وينظم وقته ويدير حياته بفاعلية</a:t>
            </a:r>
            <a:r>
              <a:rPr lang="ar-SA" sz="1400" b="1" dirty="0" smtClean="0"/>
              <a:t>.</a:t>
            </a:r>
            <a:endParaRPr lang="ar-SA" sz="1400" b="1" dirty="0"/>
          </a:p>
        </p:txBody>
      </p:sp>
      <p:sp>
        <p:nvSpPr>
          <p:cNvPr id="9" name="مثلث متساوي الساقين 8"/>
          <p:cNvSpPr/>
          <p:nvPr/>
        </p:nvSpPr>
        <p:spPr>
          <a:xfrm rot="16200000">
            <a:off x="2483769" y="3573017"/>
            <a:ext cx="4464496" cy="432045"/>
          </a:xfrm>
          <a:prstGeom prst="triangl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ستطيل 9"/>
          <p:cNvSpPr/>
          <p:nvPr/>
        </p:nvSpPr>
        <p:spPr>
          <a:xfrm>
            <a:off x="971600" y="1844824"/>
            <a:ext cx="3240360" cy="18002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lnSpc>
                <a:spcPct val="150000"/>
              </a:lnSpc>
            </a:pPr>
            <a:r>
              <a:rPr lang="ar-SA" sz="2400" b="1" dirty="0" err="1"/>
              <a:t>إ</a:t>
            </a:r>
            <a:r>
              <a:rPr lang="ar-SA" sz="2400" b="1" dirty="0" err="1" smtClean="0"/>
              <a:t>ستراتيجيات</a:t>
            </a:r>
            <a:r>
              <a:rPr lang="ar-SA" sz="2400" b="1" dirty="0" smtClean="0"/>
              <a:t> التدريس</a:t>
            </a:r>
            <a:endParaRPr lang="ar-SA" sz="2400" b="1" dirty="0"/>
          </a:p>
        </p:txBody>
      </p:sp>
      <p:sp>
        <p:nvSpPr>
          <p:cNvPr id="11" name="مستطيل 10"/>
          <p:cNvSpPr/>
          <p:nvPr/>
        </p:nvSpPr>
        <p:spPr>
          <a:xfrm>
            <a:off x="971600" y="3933056"/>
            <a:ext cx="3240360" cy="18002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lnSpc>
                <a:spcPct val="150000"/>
              </a:lnSpc>
            </a:pPr>
            <a:r>
              <a:rPr lang="ar-SA" sz="2400" b="1" dirty="0" smtClean="0"/>
              <a:t>أساليب التقويم وأدواته</a:t>
            </a:r>
            <a:endParaRPr lang="ar-SA" sz="2400" b="1" dirty="0"/>
          </a:p>
        </p:txBody>
      </p:sp>
    </p:spTree>
    <p:extLst>
      <p:ext uri="{BB962C8B-B14F-4D97-AF65-F5344CB8AC3E}">
        <p14:creationId xmlns:p14="http://schemas.microsoft.com/office/powerpoint/2010/main" val="515336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899592" y="1181070"/>
            <a:ext cx="748883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 smtClean="0">
                <a:solidFill>
                  <a:schemeClr val="accent5">
                    <a:lumMod val="75000"/>
                  </a:schemeClr>
                </a:solidFill>
              </a:rPr>
              <a:t>التقويم للتعلم  (تكويني-تشخيصي)</a:t>
            </a:r>
            <a:endParaRPr lang="ar-SA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467544" y="1541110"/>
            <a:ext cx="7695301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ar-SA" sz="1600" b="1" dirty="0"/>
              <a:t>حكم </a:t>
            </a:r>
            <a:r>
              <a:rPr lang="ar-SA" sz="1600" b="1" dirty="0" smtClean="0"/>
              <a:t>عن </a:t>
            </a:r>
            <a:r>
              <a:rPr lang="ar-SA" sz="1600" b="1" dirty="0"/>
              <a:t>مستوى جودة تحصيل الطالب يجري أثناء عملية التعلم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ar-SA" sz="1600" b="1" dirty="0"/>
              <a:t>هذا الحكم يساعد على توجيه المراحل القادمة من التعلم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ar-SA" sz="1600" b="1" dirty="0"/>
              <a:t>يستخدم لتحسين التدريس ولمساعدة المعلم لتوجيه تعلم الطالب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ar-SA" sz="1600" b="1" dirty="0"/>
              <a:t>يحتوي عمليات التغذية الراجعة حول الجوانب التالية:</a:t>
            </a:r>
          </a:p>
          <a:p>
            <a:pPr marL="742950" lvl="1" indent="-285750">
              <a:buFont typeface="Courier New" pitchFamily="49" charset="0"/>
              <a:buChar char="o"/>
            </a:pPr>
            <a:r>
              <a:rPr lang="ar-SA" sz="1600" b="1" dirty="0"/>
              <a:t>التقدم من نقطة البداية</a:t>
            </a:r>
          </a:p>
          <a:p>
            <a:pPr marL="742950" lvl="1" indent="-285750">
              <a:buFont typeface="Courier New" pitchFamily="49" charset="0"/>
              <a:buChar char="o"/>
            </a:pPr>
            <a:r>
              <a:rPr lang="ar-SA" sz="1600" b="1" dirty="0"/>
              <a:t>القرب من تحقيق المعايير</a:t>
            </a:r>
          </a:p>
          <a:p>
            <a:pPr marL="742950" lvl="1" indent="-285750">
              <a:buFont typeface="Courier New" pitchFamily="49" charset="0"/>
              <a:buChar char="o"/>
            </a:pPr>
            <a:r>
              <a:rPr lang="ar-SA" sz="1600" b="1" dirty="0"/>
              <a:t>مستوى الطالب مقارنة بزملائه</a:t>
            </a:r>
            <a:endParaRPr lang="en-US" sz="1600" b="1" dirty="0"/>
          </a:p>
        </p:txBody>
      </p:sp>
      <p:sp>
        <p:nvSpPr>
          <p:cNvPr id="7" name="مربع نص 6"/>
          <p:cNvSpPr txBox="1"/>
          <p:nvPr/>
        </p:nvSpPr>
        <p:spPr>
          <a:xfrm>
            <a:off x="899592" y="3419128"/>
            <a:ext cx="748883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 smtClean="0">
                <a:solidFill>
                  <a:schemeClr val="accent5">
                    <a:lumMod val="75000"/>
                  </a:schemeClr>
                </a:solidFill>
              </a:rPr>
              <a:t>تقويم التعلم (نهائي)</a:t>
            </a:r>
            <a:endParaRPr lang="ar-SA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899592" y="3761745"/>
            <a:ext cx="7263253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ar-SA" sz="1600" b="1" dirty="0"/>
              <a:t>حكم عن مستوى جودة تحصيل الطالب بعد انتهاء عملية التدريس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ar-SA" sz="1600" b="1" dirty="0" smtClean="0"/>
              <a:t>يقدم لجميع المعيين تقريراً حول مستوى جودة تحصيل الطالب للكفايات المحددة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ar-SA" sz="1600" b="1" dirty="0" smtClean="0"/>
              <a:t>يحتوي </a:t>
            </a:r>
            <a:r>
              <a:rPr lang="ar-SA" sz="1600" b="1" dirty="0"/>
              <a:t>عمليات التغذية الراجعة حول الجوانب التالية:</a:t>
            </a:r>
          </a:p>
          <a:p>
            <a:pPr marL="742950" lvl="1" indent="-285750">
              <a:buFont typeface="Courier New" pitchFamily="49" charset="0"/>
              <a:buChar char="o"/>
            </a:pPr>
            <a:r>
              <a:rPr lang="ar-SA" sz="1600" b="1" dirty="0"/>
              <a:t>مستوى تحصيل الطالب مقارنة بالمعايير</a:t>
            </a:r>
          </a:p>
          <a:p>
            <a:pPr marL="742950" lvl="1" indent="-285750">
              <a:buFont typeface="Courier New" pitchFamily="49" charset="0"/>
              <a:buChar char="o"/>
            </a:pPr>
            <a:r>
              <a:rPr lang="ar-SA" sz="1600" b="1" dirty="0"/>
              <a:t>مستوى تحصيل الطالب مقارنة بزملائه</a:t>
            </a:r>
            <a:endParaRPr lang="en-US" sz="1600" b="1" dirty="0"/>
          </a:p>
        </p:txBody>
      </p:sp>
      <p:sp>
        <p:nvSpPr>
          <p:cNvPr id="2" name="مستطيل مستدير الزوايا 1"/>
          <p:cNvSpPr/>
          <p:nvPr/>
        </p:nvSpPr>
        <p:spPr>
          <a:xfrm>
            <a:off x="1547664" y="5301208"/>
            <a:ext cx="6480720" cy="36004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1600" b="1" dirty="0" smtClean="0"/>
              <a:t>هل هما مختلفتن أم يؤديان لنفس الغرض ؟</a:t>
            </a:r>
            <a:endParaRPr lang="ar-SA" sz="1600" b="1" dirty="0"/>
          </a:p>
        </p:txBody>
      </p:sp>
      <p:sp>
        <p:nvSpPr>
          <p:cNvPr id="10" name="مثلث متساوي الساقين 9"/>
          <p:cNvSpPr/>
          <p:nvPr/>
        </p:nvSpPr>
        <p:spPr>
          <a:xfrm rot="10800000">
            <a:off x="1547664" y="5733255"/>
            <a:ext cx="6480720" cy="288032"/>
          </a:xfrm>
          <a:prstGeom prst="triangl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 مستدير الزوايا 10"/>
          <p:cNvSpPr/>
          <p:nvPr/>
        </p:nvSpPr>
        <p:spPr>
          <a:xfrm>
            <a:off x="1547664" y="6093296"/>
            <a:ext cx="6480720" cy="36004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1600" b="1" dirty="0" smtClean="0"/>
              <a:t>تحسين تعلم الطالب</a:t>
            </a:r>
            <a:endParaRPr lang="ar-SA" sz="1600" b="1" dirty="0"/>
          </a:p>
        </p:txBody>
      </p:sp>
      <p:pic>
        <p:nvPicPr>
          <p:cNvPr id="12" name="صورة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4182" y="774356"/>
            <a:ext cx="306250" cy="306250"/>
          </a:xfrm>
          <a:prstGeom prst="rect">
            <a:avLst/>
          </a:prstGeom>
        </p:spPr>
      </p:pic>
      <p:sp>
        <p:nvSpPr>
          <p:cNvPr id="13" name="مربع نص 12"/>
          <p:cNvSpPr txBox="1"/>
          <p:nvPr/>
        </p:nvSpPr>
        <p:spPr>
          <a:xfrm>
            <a:off x="899592" y="724634"/>
            <a:ext cx="726325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rgbClr val="0070C0"/>
                </a:solidFill>
              </a:rPr>
              <a:t>نوعين رئيسين للتقويم</a:t>
            </a:r>
            <a:endParaRPr lang="ar-SA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46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/>
      <p:bldP spid="7" grpId="0"/>
      <p:bldP spid="8" grpId="0" build="p"/>
      <p:bldP spid="2" grpId="0" animBg="1"/>
      <p:bldP spid="10" grpId="0" animBg="1"/>
      <p:bldP spid="11" grpId="0" animBg="1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150" y="774356"/>
            <a:ext cx="306250" cy="306250"/>
          </a:xfrm>
          <a:prstGeom prst="rect">
            <a:avLst/>
          </a:prstGeom>
        </p:spPr>
      </p:pic>
      <p:sp>
        <p:nvSpPr>
          <p:cNvPr id="3" name="مربع نص 12"/>
          <p:cNvSpPr txBox="1"/>
          <p:nvPr/>
        </p:nvSpPr>
        <p:spPr>
          <a:xfrm>
            <a:off x="-108520" y="724634"/>
            <a:ext cx="784887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rgbClr val="0070C0"/>
                </a:solidFill>
              </a:rPr>
              <a:t>التقويم كعملية تعلم</a:t>
            </a:r>
            <a:endParaRPr lang="ar-SA" sz="2000" b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0580" y="2132856"/>
            <a:ext cx="77868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800" b="1" dirty="0"/>
              <a:t>التقويم يمكن أن يصبح فرصة للتعلم وللتقدم فيه من خلال استخدام الطلاب </a:t>
            </a:r>
            <a:r>
              <a:rPr lang="ar-SA" sz="2800" b="1" dirty="0" smtClean="0"/>
              <a:t>أنفسهم </a:t>
            </a:r>
            <a:r>
              <a:rPr lang="ar-SA" sz="2800" b="1" dirty="0"/>
              <a:t>مهام أو أنشطة لتقويم تعلمهم </a:t>
            </a:r>
            <a:r>
              <a:rPr lang="ar-SA" sz="2800" b="1" dirty="0" smtClean="0"/>
              <a:t> (</a:t>
            </a:r>
            <a:r>
              <a:rPr lang="ar-SA" sz="2800" b="1" dirty="0"/>
              <a:t>التقويم الذاتي وتقويم الأقران) </a:t>
            </a:r>
          </a:p>
        </p:txBody>
      </p:sp>
      <p:sp>
        <p:nvSpPr>
          <p:cNvPr id="6" name="مثلث متساوي الساقين 9"/>
          <p:cNvSpPr/>
          <p:nvPr/>
        </p:nvSpPr>
        <p:spPr>
          <a:xfrm rot="10800000">
            <a:off x="1403649" y="4005064"/>
            <a:ext cx="6480720" cy="288032"/>
          </a:xfrm>
          <a:prstGeom prst="triangl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ستطيل مستدير الزوايا 10"/>
          <p:cNvSpPr/>
          <p:nvPr/>
        </p:nvSpPr>
        <p:spPr>
          <a:xfrm>
            <a:off x="1403648" y="4581128"/>
            <a:ext cx="6480721" cy="136815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ar-SA" sz="2000" b="1" dirty="0" smtClean="0"/>
              <a:t>تسمح للطلاب التأمل في تعلمهم وتحديد الاحتياج لمزيد من التعلم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ar-SA" sz="2000" b="1" dirty="0" smtClean="0"/>
              <a:t>تعطي الطلاب الفرصة لوضع أهدافهم الشخصية للتعلم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ar-SA" sz="2000" b="1" dirty="0" smtClean="0"/>
              <a:t>تزيد الدافعية للتعلم وتسهم في تحسين الاتجاهات الإيجابية </a:t>
            </a:r>
            <a:r>
              <a:rPr lang="ar-SA" sz="2000" b="1" dirty="0" err="1" smtClean="0"/>
              <a:t>نحوة</a:t>
            </a:r>
            <a:endParaRPr lang="ar-SA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294727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4182" y="814426"/>
            <a:ext cx="306250" cy="306250"/>
          </a:xfrm>
          <a:prstGeom prst="rect">
            <a:avLst/>
          </a:prstGeom>
        </p:spPr>
      </p:pic>
      <p:sp>
        <p:nvSpPr>
          <p:cNvPr id="4" name="مربع نص 3"/>
          <p:cNvSpPr txBox="1"/>
          <p:nvPr/>
        </p:nvSpPr>
        <p:spPr>
          <a:xfrm>
            <a:off x="899592" y="764704"/>
            <a:ext cx="726325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0070C0"/>
                </a:solidFill>
              </a:rPr>
              <a:t>مستويات التقويم</a:t>
            </a:r>
            <a:endParaRPr lang="ar-SA" sz="2400" b="1" dirty="0">
              <a:solidFill>
                <a:srgbClr val="0070C0"/>
              </a:solidFill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899593" y="1713582"/>
            <a:ext cx="6192688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 smtClean="0"/>
              <a:t>عملية جمع الشواهد حول تعلم الطالب داخل الصف بوسائل مختلفة ( اختبارات – ملاحظة – حقائب الأداء - ... الخ ) تستخدم لأغراض تحسين التدريس، اتخاذ قرارات بخصوص الطالب ... الخ</a:t>
            </a:r>
            <a:endParaRPr lang="en-US" b="1" dirty="0"/>
          </a:p>
        </p:txBody>
      </p:sp>
      <p:sp>
        <p:nvSpPr>
          <p:cNvPr id="2" name="مستطيل مستدير الزوايا 1"/>
          <p:cNvSpPr/>
          <p:nvPr/>
        </p:nvSpPr>
        <p:spPr>
          <a:xfrm>
            <a:off x="1403649" y="4293096"/>
            <a:ext cx="6480720" cy="36004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/>
              <a:t>هل هما مختلفان أم يؤديان لنفس الغرض ؟</a:t>
            </a:r>
            <a:endParaRPr lang="ar-SA" b="1" dirty="0"/>
          </a:p>
        </p:txBody>
      </p:sp>
      <p:sp>
        <p:nvSpPr>
          <p:cNvPr id="10" name="مثلث متساوي الساقين 9"/>
          <p:cNvSpPr/>
          <p:nvPr/>
        </p:nvSpPr>
        <p:spPr>
          <a:xfrm rot="10800000">
            <a:off x="1403649" y="4797152"/>
            <a:ext cx="6480720" cy="288032"/>
          </a:xfrm>
          <a:prstGeom prst="triangl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 مستدير الزوايا 10"/>
          <p:cNvSpPr/>
          <p:nvPr/>
        </p:nvSpPr>
        <p:spPr>
          <a:xfrm>
            <a:off x="1403649" y="5229200"/>
            <a:ext cx="6480720" cy="36004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/>
              <a:t>تحسين تعلم الطالب</a:t>
            </a:r>
            <a:endParaRPr lang="ar-SA" b="1" dirty="0"/>
          </a:p>
        </p:txBody>
      </p:sp>
      <p:sp>
        <p:nvSpPr>
          <p:cNvPr id="9" name="مستطيل مستدير الزوايا 8"/>
          <p:cNvSpPr/>
          <p:nvPr/>
        </p:nvSpPr>
        <p:spPr>
          <a:xfrm>
            <a:off x="7164288" y="1753071"/>
            <a:ext cx="1071011" cy="7200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</a:rPr>
              <a:t>التقويم الصفي</a:t>
            </a:r>
          </a:p>
        </p:txBody>
      </p:sp>
      <p:sp>
        <p:nvSpPr>
          <p:cNvPr id="12" name="مربع نص 11"/>
          <p:cNvSpPr txBox="1"/>
          <p:nvPr/>
        </p:nvSpPr>
        <p:spPr>
          <a:xfrm>
            <a:off x="755576" y="2886035"/>
            <a:ext cx="6336703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 smtClean="0"/>
              <a:t>هو عملية تقويم دورية لتعلم الطاب تتم على نطاق واسع (غالباً على مستوى الوطن) وتستخدم لأغراض المساءلة والمحاسبة، تطوير المناهج، مراقبة التقدم، ترشيد القرار التربوي ... الخ</a:t>
            </a:r>
            <a:endParaRPr lang="en-US" b="1" dirty="0"/>
          </a:p>
        </p:txBody>
      </p:sp>
      <p:sp>
        <p:nvSpPr>
          <p:cNvPr id="13" name="مستطيل مستدير الزوايا 12"/>
          <p:cNvSpPr/>
          <p:nvPr/>
        </p:nvSpPr>
        <p:spPr>
          <a:xfrm>
            <a:off x="7164287" y="2905199"/>
            <a:ext cx="1071011" cy="7200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</a:rPr>
              <a:t>التقويم </a:t>
            </a:r>
            <a:r>
              <a:rPr lang="ar-SA" sz="1600" b="1" dirty="0" smtClean="0">
                <a:solidFill>
                  <a:schemeClr val="bg1"/>
                </a:solidFill>
              </a:rPr>
              <a:t>الوطني</a:t>
            </a:r>
            <a:endParaRPr lang="ar-SA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783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/>
      <p:bldP spid="2" grpId="0" animBg="1"/>
      <p:bldP spid="10" grpId="0" animBg="1"/>
      <p:bldP spid="11" grpId="0" animBg="1"/>
      <p:bldP spid="9" grpId="0" animBg="1"/>
      <p:bldP spid="12" grpId="0" build="p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5754" y="980728"/>
            <a:ext cx="753463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000" b="1" dirty="0">
                <a:solidFill>
                  <a:srgbClr val="0070C0"/>
                </a:solidFill>
              </a:rPr>
              <a:t>تأثير التقويم الصفي لا يقتصر على قياس تعلم الطالب والخروج بنتائج</a:t>
            </a:r>
          </a:p>
          <a:p>
            <a:endParaRPr lang="ar-SA" b="1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ar-SA" b="1" dirty="0" smtClean="0"/>
              <a:t>ما يتم تقويمه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ar-SA" b="1" dirty="0" smtClean="0"/>
              <a:t>وكيفية التقويم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ar-SA" b="1" dirty="0" smtClean="0"/>
              <a:t>وكيفية إيصال النتائج للمعنيين (طلاباً وأولياء أمور)</a:t>
            </a:r>
          </a:p>
          <a:p>
            <a:endParaRPr lang="ar-SA" b="1" dirty="0"/>
          </a:p>
          <a:p>
            <a:endParaRPr lang="ar-SA" sz="2000" b="1" dirty="0" smtClean="0">
              <a:solidFill>
                <a:srgbClr val="0070C0"/>
              </a:solidFill>
            </a:endParaRPr>
          </a:p>
          <a:p>
            <a:r>
              <a:rPr lang="ar-SA" sz="2000" b="1" dirty="0" smtClean="0">
                <a:solidFill>
                  <a:srgbClr val="0070C0"/>
                </a:solidFill>
              </a:rPr>
              <a:t>ترسل </a:t>
            </a:r>
            <a:r>
              <a:rPr lang="ar-SA" sz="2000" b="1" dirty="0">
                <a:solidFill>
                  <a:srgbClr val="0070C0"/>
                </a:solidFill>
              </a:rPr>
              <a:t>رسالة واضحة للطلاب حول:</a:t>
            </a:r>
          </a:p>
          <a:p>
            <a:endParaRPr lang="ar-SA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ar-SA" b="1" dirty="0" smtClean="0"/>
              <a:t>ما يستحق أن يتعلمونه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ar-SA" b="1" dirty="0" smtClean="0"/>
              <a:t>وكيف يتم تعلمه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ar-SA" b="1" dirty="0" smtClean="0"/>
              <a:t>ومستوى الأداء المتوقع منهم</a:t>
            </a:r>
          </a:p>
          <a:p>
            <a:endParaRPr lang="ar-SA" b="1" dirty="0" smtClean="0"/>
          </a:p>
          <a:p>
            <a:endParaRPr lang="ar-SA" b="1" dirty="0" smtClean="0"/>
          </a:p>
          <a:p>
            <a:endParaRPr lang="ar-SA" b="1" dirty="0" smtClean="0"/>
          </a:p>
          <a:p>
            <a:endParaRPr lang="ar-SA" b="1" dirty="0" smtClean="0"/>
          </a:p>
          <a:p>
            <a:pPr algn="l"/>
            <a:r>
              <a:rPr lang="en-US" b="1" dirty="0" smtClean="0"/>
              <a:t>ETS 2003 www.ets.org</a:t>
            </a:r>
            <a:endParaRPr lang="en-US" b="1" dirty="0"/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4182" y="1034518"/>
            <a:ext cx="306250" cy="306250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4182" y="3033650"/>
            <a:ext cx="306250" cy="30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599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4182" y="814426"/>
            <a:ext cx="306250" cy="306250"/>
          </a:xfrm>
          <a:prstGeom prst="rect">
            <a:avLst/>
          </a:prstGeom>
        </p:spPr>
      </p:pic>
      <p:sp>
        <p:nvSpPr>
          <p:cNvPr id="4" name="مربع نص 3"/>
          <p:cNvSpPr txBox="1"/>
          <p:nvPr/>
        </p:nvSpPr>
        <p:spPr>
          <a:xfrm>
            <a:off x="827584" y="764704"/>
            <a:ext cx="726325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0070C0"/>
                </a:solidFill>
              </a:rPr>
              <a:t>تحولات رئيسة في التقويم</a:t>
            </a:r>
            <a:endParaRPr lang="ar-SA" sz="2400" b="1" dirty="0">
              <a:solidFill>
                <a:srgbClr val="0070C0"/>
              </a:solidFill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3609430" y="1556792"/>
            <a:ext cx="4553415" cy="14773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ar-SA" sz="2000" b="1" dirty="0">
                <a:solidFill>
                  <a:schemeClr val="accent5">
                    <a:lumMod val="75000"/>
                  </a:schemeClr>
                </a:solidFill>
              </a:rPr>
              <a:t>تحول في التقويم على جميع المستويات:</a:t>
            </a:r>
          </a:p>
          <a:p>
            <a:pPr marL="742950" lvl="1" indent="-285750">
              <a:buFont typeface="Courier New" pitchFamily="49" charset="0"/>
              <a:buChar char="o"/>
            </a:pPr>
            <a:r>
              <a:rPr lang="ar-SA" b="1" dirty="0"/>
              <a:t>التقويم الصفي</a:t>
            </a:r>
          </a:p>
          <a:p>
            <a:pPr marL="742950" lvl="1" indent="-285750">
              <a:buFont typeface="Courier New" pitchFamily="49" charset="0"/>
              <a:buChar char="o"/>
            </a:pPr>
            <a:r>
              <a:rPr lang="ar-SA" b="1" dirty="0"/>
              <a:t>التقويم الوطني</a:t>
            </a:r>
          </a:p>
          <a:p>
            <a:pPr marL="742950" lvl="1" indent="-285750">
              <a:buFont typeface="Courier New" pitchFamily="49" charset="0"/>
              <a:buChar char="o"/>
            </a:pPr>
            <a:r>
              <a:rPr lang="ar-SA" b="1" dirty="0"/>
              <a:t>التقويم </a:t>
            </a:r>
            <a:r>
              <a:rPr lang="ar-SA" b="1" dirty="0" smtClean="0"/>
              <a:t>الدولي</a:t>
            </a:r>
          </a:p>
          <a:p>
            <a:pPr lvl="1"/>
            <a:endParaRPr lang="ar-SA" sz="1600" b="1" dirty="0"/>
          </a:p>
        </p:txBody>
      </p:sp>
      <p:sp>
        <p:nvSpPr>
          <p:cNvPr id="2" name="مستطيل 1"/>
          <p:cNvSpPr/>
          <p:nvPr/>
        </p:nvSpPr>
        <p:spPr>
          <a:xfrm>
            <a:off x="3347865" y="4009127"/>
            <a:ext cx="4742972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ar-SA" sz="2000" b="1" dirty="0">
                <a:solidFill>
                  <a:schemeClr val="accent5">
                    <a:lumMod val="75000"/>
                  </a:schemeClr>
                </a:solidFill>
              </a:rPr>
              <a:t>هذا التحول هو انعكاس للتحولات التربوية المختلفة</a:t>
            </a:r>
          </a:p>
          <a:p>
            <a:pPr marL="742950" lvl="1" indent="-285750">
              <a:buFont typeface="Courier New" pitchFamily="49" charset="0"/>
              <a:buChar char="o"/>
            </a:pPr>
            <a:r>
              <a:rPr lang="ar-SA" b="1" dirty="0"/>
              <a:t>الأهداف التربوية</a:t>
            </a:r>
          </a:p>
          <a:p>
            <a:pPr marL="742950" lvl="1" indent="-285750">
              <a:buFont typeface="Courier New" pitchFamily="49" charset="0"/>
              <a:buChar char="o"/>
            </a:pPr>
            <a:r>
              <a:rPr lang="ar-SA" b="1" dirty="0"/>
              <a:t>النظرة لعملية التعلم</a:t>
            </a:r>
          </a:p>
          <a:p>
            <a:pPr marL="742950" lvl="1" indent="-285750">
              <a:buFont typeface="Courier New" pitchFamily="49" charset="0"/>
              <a:buChar char="o"/>
            </a:pPr>
            <a:r>
              <a:rPr lang="ar-SA" b="1" dirty="0"/>
              <a:t>تأثير التقنية</a:t>
            </a:r>
          </a:p>
          <a:p>
            <a:pPr marL="742950" lvl="1" indent="-285750">
              <a:buFont typeface="Courier New" pitchFamily="49" charset="0"/>
              <a:buChar char="o"/>
            </a:pPr>
            <a:r>
              <a:rPr lang="ar-SA" b="1" dirty="0"/>
              <a:t>متطلبات الحياة المعاصرة</a:t>
            </a:r>
          </a:p>
        </p:txBody>
      </p:sp>
      <p:pic>
        <p:nvPicPr>
          <p:cNvPr id="2050" name="Picture 2" descr="G:\Graphics\صور\iStock\gettyimages\10262278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902" y="4108502"/>
            <a:ext cx="2948558" cy="132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algrrah\Desktop\1 (310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26369"/>
            <a:ext cx="3033247" cy="2468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1959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/>
      <p:bldP spid="2" grpId="0" build="p"/>
    </p:bld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2662</TotalTime>
  <Words>1187</Words>
  <Application>Microsoft Office PowerPoint</Application>
  <PresentationFormat>On-screen Show (4:3)</PresentationFormat>
  <Paragraphs>205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سمة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معايير التقويم الجيد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Abdullah Al-Grrah</dc:creator>
  <cp:lastModifiedBy>TOSHIBA</cp:lastModifiedBy>
  <cp:revision>103</cp:revision>
  <dcterms:created xsi:type="dcterms:W3CDTF">2013-02-13T07:10:41Z</dcterms:created>
  <dcterms:modified xsi:type="dcterms:W3CDTF">2014-02-25T12:40:55Z</dcterms:modified>
</cp:coreProperties>
</file>